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60" r:id="rId9"/>
    <p:sldId id="256" r:id="rId10"/>
    <p:sldId id="257" r:id="rId11"/>
    <p:sldId id="258" r:id="rId12"/>
    <p:sldId id="261" r:id="rId13"/>
    <p:sldId id="259" r:id="rId14"/>
    <p:sldId id="270" r:id="rId15"/>
    <p:sldId id="262" r:id="rId16"/>
    <p:sldId id="272" r:id="rId17"/>
    <p:sldId id="273" r:id="rId18"/>
    <p:sldId id="271" r:id="rId19"/>
    <p:sldId id="274" r:id="rId20"/>
    <p:sldId id="275" r:id="rId2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9A8D5-C1BF-4B72-B6F2-021BF0E5646D}" v="9" dt="2025-07-28T13:32:39.715"/>
    <p1510:client id="{371A0F0F-0B21-4343-A3E3-BC61B78DCA31}" v="2" dt="2025-07-28T18:47:53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6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en Townsend" userId="e6c79580-5c71-4720-bf56-9ae287bc0eca" providerId="ADAL" clId="{371A0F0F-0B21-4343-A3E3-BC61B78DCA31}"/>
    <pc:docChg chg="custSel modSld">
      <pc:chgData name="Allen Townsend" userId="e6c79580-5c71-4720-bf56-9ae287bc0eca" providerId="ADAL" clId="{371A0F0F-0B21-4343-A3E3-BC61B78DCA31}" dt="2025-07-28T18:47:53.596" v="4"/>
      <pc:docMkLst>
        <pc:docMk/>
      </pc:docMkLst>
      <pc:sldChg chg="addSp delSp modSp mod">
        <pc:chgData name="Allen Townsend" userId="e6c79580-5c71-4720-bf56-9ae287bc0eca" providerId="ADAL" clId="{371A0F0F-0B21-4343-A3E3-BC61B78DCA31}" dt="2025-07-28T18:47:53.596" v="4"/>
        <pc:sldMkLst>
          <pc:docMk/>
          <pc:sldMk cId="3851312272" sldId="276"/>
        </pc:sldMkLst>
        <pc:spChg chg="del mod">
          <ac:chgData name="Allen Townsend" userId="e6c79580-5c71-4720-bf56-9ae287bc0eca" providerId="ADAL" clId="{371A0F0F-0B21-4343-A3E3-BC61B78DCA31}" dt="2025-07-28T18:47:34.008" v="3"/>
          <ac:spMkLst>
            <pc:docMk/>
            <pc:sldMk cId="3851312272" sldId="276"/>
            <ac:spMk id="3" creationId="{74D7DB4F-F0E8-E741-1754-84C4D3AFA891}"/>
          </ac:spMkLst>
        </pc:spChg>
        <pc:spChg chg="add mod">
          <ac:chgData name="Allen Townsend" userId="e6c79580-5c71-4720-bf56-9ae287bc0eca" providerId="ADAL" clId="{371A0F0F-0B21-4343-A3E3-BC61B78DCA31}" dt="2025-07-28T18:47:53.596" v="4"/>
          <ac:spMkLst>
            <pc:docMk/>
            <pc:sldMk cId="3851312272" sldId="276"/>
            <ac:spMk id="4" creationId="{D8B472F1-DDA6-A2E8-5135-C18695C27779}"/>
          </ac:spMkLst>
        </pc:spChg>
      </pc:sldChg>
    </pc:docChg>
  </pc:docChgLst>
  <pc:docChgLst>
    <pc:chgData name="Allen Townsend" userId="e6c79580-5c71-4720-bf56-9ae287bc0eca" providerId="ADAL" clId="{1F19A8D5-C1BF-4B72-B6F2-021BF0E5646D}"/>
    <pc:docChg chg="undo custSel addSld delSld modSld">
      <pc:chgData name="Allen Townsend" userId="e6c79580-5c71-4720-bf56-9ae287bc0eca" providerId="ADAL" clId="{1F19A8D5-C1BF-4B72-B6F2-021BF0E5646D}" dt="2025-07-28T16:30:21.041" v="249" actId="47"/>
      <pc:docMkLst>
        <pc:docMk/>
      </pc:docMkLst>
      <pc:sldChg chg="modSp mod">
        <pc:chgData name="Allen Townsend" userId="e6c79580-5c71-4720-bf56-9ae287bc0eca" providerId="ADAL" clId="{1F19A8D5-C1BF-4B72-B6F2-021BF0E5646D}" dt="2025-07-28T12:24:00.987" v="29" actId="113"/>
        <pc:sldMkLst>
          <pc:docMk/>
          <pc:sldMk cId="324727182" sldId="260"/>
        </pc:sldMkLst>
        <pc:spChg chg="mod">
          <ac:chgData name="Allen Townsend" userId="e6c79580-5c71-4720-bf56-9ae287bc0eca" providerId="ADAL" clId="{1F19A8D5-C1BF-4B72-B6F2-021BF0E5646D}" dt="2025-07-28T12:24:00.987" v="29" actId="113"/>
          <ac:spMkLst>
            <pc:docMk/>
            <pc:sldMk cId="324727182" sldId="260"/>
            <ac:spMk id="2" creationId="{A7BA58B8-ADF5-E77F-A185-A7D61E334345}"/>
          </ac:spMkLst>
        </pc:spChg>
      </pc:sldChg>
      <pc:sldChg chg="modSp mod">
        <pc:chgData name="Allen Townsend" userId="e6c79580-5c71-4720-bf56-9ae287bc0eca" providerId="ADAL" clId="{1F19A8D5-C1BF-4B72-B6F2-021BF0E5646D}" dt="2025-07-28T12:22:43.076" v="0" actId="113"/>
        <pc:sldMkLst>
          <pc:docMk/>
          <pc:sldMk cId="3534591465" sldId="264"/>
        </pc:sldMkLst>
        <pc:spChg chg="mod">
          <ac:chgData name="Allen Townsend" userId="e6c79580-5c71-4720-bf56-9ae287bc0eca" providerId="ADAL" clId="{1F19A8D5-C1BF-4B72-B6F2-021BF0E5646D}" dt="2025-07-28T12:22:43.076" v="0" actId="113"/>
          <ac:spMkLst>
            <pc:docMk/>
            <pc:sldMk cId="3534591465" sldId="264"/>
            <ac:spMk id="2" creationId="{32E5A36B-23D1-28CC-255C-93F4B0D6AFDF}"/>
          </ac:spMkLst>
        </pc:spChg>
      </pc:sldChg>
      <pc:sldChg chg="modSp mod">
        <pc:chgData name="Allen Townsend" userId="e6c79580-5c71-4720-bf56-9ae287bc0eca" providerId="ADAL" clId="{1F19A8D5-C1BF-4B72-B6F2-021BF0E5646D}" dt="2025-07-28T12:23:16.269" v="13" actId="20577"/>
        <pc:sldMkLst>
          <pc:docMk/>
          <pc:sldMk cId="4138171227" sldId="265"/>
        </pc:sldMkLst>
        <pc:spChg chg="mod">
          <ac:chgData name="Allen Townsend" userId="e6c79580-5c71-4720-bf56-9ae287bc0eca" providerId="ADAL" clId="{1F19A8D5-C1BF-4B72-B6F2-021BF0E5646D}" dt="2025-07-28T12:23:16.269" v="13" actId="20577"/>
          <ac:spMkLst>
            <pc:docMk/>
            <pc:sldMk cId="4138171227" sldId="265"/>
            <ac:spMk id="2" creationId="{C9809741-F950-453B-12A4-9765C240E87E}"/>
          </ac:spMkLst>
        </pc:spChg>
      </pc:sldChg>
      <pc:sldChg chg="modSp mod">
        <pc:chgData name="Allen Townsend" userId="e6c79580-5c71-4720-bf56-9ae287bc0eca" providerId="ADAL" clId="{1F19A8D5-C1BF-4B72-B6F2-021BF0E5646D}" dt="2025-07-28T12:23:37.202" v="25" actId="20577"/>
        <pc:sldMkLst>
          <pc:docMk/>
          <pc:sldMk cId="368593449" sldId="266"/>
        </pc:sldMkLst>
        <pc:spChg chg="mod">
          <ac:chgData name="Allen Townsend" userId="e6c79580-5c71-4720-bf56-9ae287bc0eca" providerId="ADAL" clId="{1F19A8D5-C1BF-4B72-B6F2-021BF0E5646D}" dt="2025-07-28T12:23:37.202" v="25" actId="20577"/>
          <ac:spMkLst>
            <pc:docMk/>
            <pc:sldMk cId="368593449" sldId="266"/>
            <ac:spMk id="2" creationId="{67CFD943-15AC-017F-F86E-6E208B449C26}"/>
          </ac:spMkLst>
        </pc:spChg>
      </pc:sldChg>
      <pc:sldChg chg="modSp">
        <pc:chgData name="Allen Townsend" userId="e6c79580-5c71-4720-bf56-9ae287bc0eca" providerId="ADAL" clId="{1F19A8D5-C1BF-4B72-B6F2-021BF0E5646D}" dt="2025-07-28T12:23:45.899" v="26"/>
        <pc:sldMkLst>
          <pc:docMk/>
          <pc:sldMk cId="1168112166" sldId="267"/>
        </pc:sldMkLst>
        <pc:spChg chg="mod">
          <ac:chgData name="Allen Townsend" userId="e6c79580-5c71-4720-bf56-9ae287bc0eca" providerId="ADAL" clId="{1F19A8D5-C1BF-4B72-B6F2-021BF0E5646D}" dt="2025-07-28T12:23:45.899" v="26"/>
          <ac:spMkLst>
            <pc:docMk/>
            <pc:sldMk cId="1168112166" sldId="267"/>
            <ac:spMk id="2" creationId="{572C3797-22CB-FE8E-AFF2-D1740FB3CD32}"/>
          </ac:spMkLst>
        </pc:spChg>
      </pc:sldChg>
      <pc:sldChg chg="modSp">
        <pc:chgData name="Allen Townsend" userId="e6c79580-5c71-4720-bf56-9ae287bc0eca" providerId="ADAL" clId="{1F19A8D5-C1BF-4B72-B6F2-021BF0E5646D}" dt="2025-07-28T12:23:49.776" v="27"/>
        <pc:sldMkLst>
          <pc:docMk/>
          <pc:sldMk cId="1401105203" sldId="268"/>
        </pc:sldMkLst>
        <pc:spChg chg="mod">
          <ac:chgData name="Allen Townsend" userId="e6c79580-5c71-4720-bf56-9ae287bc0eca" providerId="ADAL" clId="{1F19A8D5-C1BF-4B72-B6F2-021BF0E5646D}" dt="2025-07-28T12:23:49.776" v="27"/>
          <ac:spMkLst>
            <pc:docMk/>
            <pc:sldMk cId="1401105203" sldId="268"/>
            <ac:spMk id="2" creationId="{B5DBCB74-63BC-76D2-4745-C661E7F11B7D}"/>
          </ac:spMkLst>
        </pc:spChg>
      </pc:sldChg>
      <pc:sldChg chg="modSp">
        <pc:chgData name="Allen Townsend" userId="e6c79580-5c71-4720-bf56-9ae287bc0eca" providerId="ADAL" clId="{1F19A8D5-C1BF-4B72-B6F2-021BF0E5646D}" dt="2025-07-28T12:23:52.678" v="28"/>
        <pc:sldMkLst>
          <pc:docMk/>
          <pc:sldMk cId="3179443666" sldId="269"/>
        </pc:sldMkLst>
        <pc:spChg chg="mod">
          <ac:chgData name="Allen Townsend" userId="e6c79580-5c71-4720-bf56-9ae287bc0eca" providerId="ADAL" clId="{1F19A8D5-C1BF-4B72-B6F2-021BF0E5646D}" dt="2025-07-28T12:23:52.678" v="28"/>
          <ac:spMkLst>
            <pc:docMk/>
            <pc:sldMk cId="3179443666" sldId="269"/>
            <ac:spMk id="2" creationId="{7FD93F36-04F8-2F5A-1F28-EF525D179905}"/>
          </ac:spMkLst>
        </pc:spChg>
      </pc:sldChg>
      <pc:sldChg chg="modSp mod">
        <pc:chgData name="Allen Townsend" userId="e6c79580-5c71-4720-bf56-9ae287bc0eca" providerId="ADAL" clId="{1F19A8D5-C1BF-4B72-B6F2-021BF0E5646D}" dt="2025-07-28T13:01:32.871" v="50" actId="20577"/>
        <pc:sldMkLst>
          <pc:docMk/>
          <pc:sldMk cId="2299784515" sldId="273"/>
        </pc:sldMkLst>
        <pc:spChg chg="mod">
          <ac:chgData name="Allen Townsend" userId="e6c79580-5c71-4720-bf56-9ae287bc0eca" providerId="ADAL" clId="{1F19A8D5-C1BF-4B72-B6F2-021BF0E5646D}" dt="2025-07-28T13:01:32.871" v="50" actId="20577"/>
          <ac:spMkLst>
            <pc:docMk/>
            <pc:sldMk cId="2299784515" sldId="273"/>
            <ac:spMk id="2" creationId="{EAC87BC9-0E9E-69FB-3F96-D0886D7CF05B}"/>
          </ac:spMkLst>
        </pc:spChg>
      </pc:sldChg>
      <pc:sldChg chg="addSp delSp modSp add mod">
        <pc:chgData name="Allen Townsend" userId="e6c79580-5c71-4720-bf56-9ae287bc0eca" providerId="ADAL" clId="{1F19A8D5-C1BF-4B72-B6F2-021BF0E5646D}" dt="2025-07-28T16:04:57.298" v="247" actId="113"/>
        <pc:sldMkLst>
          <pc:docMk/>
          <pc:sldMk cId="3851312272" sldId="276"/>
        </pc:sldMkLst>
        <pc:spChg chg="mod">
          <ac:chgData name="Allen Townsend" userId="e6c79580-5c71-4720-bf56-9ae287bc0eca" providerId="ADAL" clId="{1F19A8D5-C1BF-4B72-B6F2-021BF0E5646D}" dt="2025-07-28T13:01:44.195" v="62" actId="20577"/>
          <ac:spMkLst>
            <pc:docMk/>
            <pc:sldMk cId="3851312272" sldId="276"/>
            <ac:spMk id="2" creationId="{DD132BD6-0D88-2CFC-C92B-480FF7237C3B}"/>
          </ac:spMkLst>
        </pc:spChg>
        <pc:spChg chg="mod">
          <ac:chgData name="Allen Townsend" userId="e6c79580-5c71-4720-bf56-9ae287bc0eca" providerId="ADAL" clId="{1F19A8D5-C1BF-4B72-B6F2-021BF0E5646D}" dt="2025-07-28T16:04:57.298" v="247" actId="113"/>
          <ac:spMkLst>
            <pc:docMk/>
            <pc:sldMk cId="3851312272" sldId="276"/>
            <ac:spMk id="3" creationId="{74D7DB4F-F0E8-E741-1754-84C4D3AFA891}"/>
          </ac:spMkLst>
        </pc:spChg>
        <pc:spChg chg="add del">
          <ac:chgData name="Allen Townsend" userId="e6c79580-5c71-4720-bf56-9ae287bc0eca" providerId="ADAL" clId="{1F19A8D5-C1BF-4B72-B6F2-021BF0E5646D}" dt="2025-07-28T13:28:50.418" v="70" actId="22"/>
          <ac:spMkLst>
            <pc:docMk/>
            <pc:sldMk cId="3851312272" sldId="276"/>
            <ac:spMk id="5" creationId="{DCEA01D2-64A8-6E1E-DAF9-3731E04C7078}"/>
          </ac:spMkLst>
        </pc:spChg>
      </pc:sldChg>
      <pc:sldChg chg="modSp add del mod">
        <pc:chgData name="Allen Townsend" userId="e6c79580-5c71-4720-bf56-9ae287bc0eca" providerId="ADAL" clId="{1F19A8D5-C1BF-4B72-B6F2-021BF0E5646D}" dt="2025-07-28T16:30:18.452" v="248" actId="47"/>
        <pc:sldMkLst>
          <pc:docMk/>
          <pc:sldMk cId="235346765" sldId="277"/>
        </pc:sldMkLst>
        <pc:spChg chg="mod">
          <ac:chgData name="Allen Townsend" userId="e6c79580-5c71-4720-bf56-9ae287bc0eca" providerId="ADAL" clId="{1F19A8D5-C1BF-4B72-B6F2-021BF0E5646D}" dt="2025-07-28T13:31:50.686" v="232"/>
          <ac:spMkLst>
            <pc:docMk/>
            <pc:sldMk cId="235346765" sldId="277"/>
            <ac:spMk id="3" creationId="{CABD2BC0-9289-7BC5-861C-08157582A566}"/>
          </ac:spMkLst>
        </pc:spChg>
      </pc:sldChg>
      <pc:sldChg chg="modSp add del mod">
        <pc:chgData name="Allen Townsend" userId="e6c79580-5c71-4720-bf56-9ae287bc0eca" providerId="ADAL" clId="{1F19A8D5-C1BF-4B72-B6F2-021BF0E5646D}" dt="2025-07-28T16:30:21.041" v="249" actId="47"/>
        <pc:sldMkLst>
          <pc:docMk/>
          <pc:sldMk cId="4157861120" sldId="278"/>
        </pc:sldMkLst>
        <pc:spChg chg="mod">
          <ac:chgData name="Allen Townsend" userId="e6c79580-5c71-4720-bf56-9ae287bc0eca" providerId="ADAL" clId="{1F19A8D5-C1BF-4B72-B6F2-021BF0E5646D}" dt="2025-07-28T13:33:04.919" v="241" actId="114"/>
          <ac:spMkLst>
            <pc:docMk/>
            <pc:sldMk cId="4157861120" sldId="278"/>
            <ac:spMk id="3" creationId="{967B6075-F8A5-9807-83D8-6DDA0ACA67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EAFC5-42C7-4B2F-9A38-E302239C8B68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4190C-EA0C-45E6-885E-9AC0DCC51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8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focus of this slide deck is to describe changes between v1.1 and v2.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4190C-EA0C-45E6-885E-9AC0DCC510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82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4190C-EA0C-45E6-885E-9AC0DCC510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37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5997B-A14C-BBD2-D7B8-33FEED479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538270-21AE-B171-4339-3F6CAC943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F40B2F-5743-D5DC-37D3-F6925158B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1D5D6-E682-4C92-04A3-1B1A57F81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4190C-EA0C-45E6-885E-9AC0DCC510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8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5CA8C-F505-467C-51D8-1790ECB53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CD4BDB-30F5-98E0-C0CA-9510269D1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460228-47A3-E681-229F-65A482D6E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0BFD0-66D8-F394-DAC0-C7A009C1B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4190C-EA0C-45E6-885E-9AC0DCC510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7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2FF94-8E31-2C1F-53AD-86D798526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6DEDF1-ADBF-E716-D324-ACD0214EB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D7277A-50EE-FCDB-4B9F-8A01EAFFC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Simpler approach than used for protection of stream flows because we are not requiring companies to see out and apply local models developed outside of an authorized management plan.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A2887-43CE-3A2F-ECFE-4C8EED82A5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4190C-EA0C-45E6-885E-9AC0DCC510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3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A3D84-E4E4-E36B-B6DF-0EC053BEE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B3F0BA-024A-C1C2-1EC9-6AFCFF79D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8E42FA-8B4D-DC7D-8EFB-D86D282EC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6068-ECD1-2DEF-3CEB-530135EF4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4190C-EA0C-45E6-885E-9AC0DCC510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4B372-6637-C2EF-6E8B-3A6E35A15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F4EABA-0824-15F7-E62C-0762219B7E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6239D0-2234-12C7-1F3A-1419CF22B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E74AD-88D9-CA4F-1847-1A484794C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4190C-EA0C-45E6-885E-9AC0DCC510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37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4190C-EA0C-45E6-885E-9AC0DCC510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9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4190C-EA0C-45E6-885E-9AC0DCC510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2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4190C-EA0C-45E6-885E-9AC0DCC510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18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4190C-EA0C-45E6-885E-9AC0DCC510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7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7840E-90A0-F9F9-6650-93E2EB91F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61718-8E9D-98E3-E421-5932EFFE5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EB77-1162-62D2-3367-171968D4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F287-0EF9-4B5F-A10C-10149D35BA05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6E8CD-610F-9F2F-BBB5-D48BDB52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42ACE-49CC-DB14-3AC4-7895297C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5CB-48BB-4956-8106-ACD3D8D6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9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7673-AA6B-4A97-2028-841DE788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A4F3A-6BA1-089F-9842-C0B29F26E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5ADE2-3284-9A7D-3930-1E900EE7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F287-0EF9-4B5F-A10C-10149D35BA05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DD5F9-42AA-C047-F21E-DDAB7DE22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B1CE3-1DE4-FFAD-385E-2F307DFC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5CB-48BB-4956-8106-ACD3D8D6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B582D-6396-14E0-DB9C-6FA110B4A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C8DC-88B8-C41B-F918-46D001B03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28144-EA6F-BA34-D865-32FA898C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F287-0EF9-4B5F-A10C-10149D35BA05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62FB8-F8C1-AFD6-8B0C-9F7C83C7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6DE3F-A2BA-10A8-DAF9-08598A9B0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5CB-48BB-4956-8106-ACD3D8D6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7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3F36F-E41B-64A8-FAF4-8D1DB04BA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2CD6-7E19-C14E-7F74-4509F133C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3FD65-6C6B-8F22-95B5-FF6DDB96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F287-0EF9-4B5F-A10C-10149D35BA05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5354B-9092-5B3B-4790-64A0AD7F3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E5C9C-9752-5078-E3D3-B20C1702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5CB-48BB-4956-8106-ACD3D8D6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9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1CCE-DBD7-DD12-6F22-B1002C0F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CFA5F-4399-F579-9156-50155CE05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B3E91-7369-C939-6986-AA47759F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F287-0EF9-4B5F-A10C-10149D35BA05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A106-D930-3BB1-6A53-7227E305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F972-A278-233F-D964-D7F4614E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5CB-48BB-4956-8106-ACD3D8D6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6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11D8-7C80-59A2-A4B3-574DFB7B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7543E-48D4-3793-5A33-1BEAC4156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41943-19B6-D083-3551-B07880157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8CBF4-37B1-45E2-C1EE-6DB6A7F7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F287-0EF9-4B5F-A10C-10149D35BA05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4DD12-5DFE-FE1E-A750-5CA05BDB2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B9561-4610-2A08-EBD7-1970A823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5CB-48BB-4956-8106-ACD3D8D6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99970-66CF-444B-CAFA-666F369D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E08CA-81A8-E83F-0605-0B8850C9E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CF37D-BE1F-E762-64F2-C72E1F682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6A309-D8A8-D214-A928-1849B776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418FFA-E62D-9126-68BD-7C40841CA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2DD736-0DB4-6DD8-EE1D-169D565FC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F287-0EF9-4B5F-A10C-10149D35BA05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5682F9-0B5C-2C48-D7A3-402E0952D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B4F7C-E2A2-53FA-180A-B01BDD78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5CB-48BB-4956-8106-ACD3D8D6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7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B4C3-2F15-C9E9-2273-A0EE627A4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A31D0-5F82-5102-76D9-E86275A0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F287-0EF9-4B5F-A10C-10149D35BA05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56726-B534-119D-B6C7-4D30B1AE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7D5C5-F5DD-552C-958F-E44C4A15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5CB-48BB-4956-8106-ACD3D8D6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7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1B0DC-0BCC-3C44-F72D-0F610EEC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F287-0EF9-4B5F-A10C-10149D35BA05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ED676-8FD8-1AA0-9823-436F2147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AD9AE-5582-1AD2-75CD-FE7D744A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5CB-48BB-4956-8106-ACD3D8D6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836CB-5DF3-EB31-3538-47B28B60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1621C-C46B-E7B1-A7B6-26156273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82B91-F5BD-B987-1EA5-3EA035D18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60C9D-8719-3303-95EF-BCCA5049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F287-0EF9-4B5F-A10C-10149D35BA05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E6D7B-7FCB-5B80-1B05-7E4B5D86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30D50-6FFC-058F-3709-D7898BE0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5CB-48BB-4956-8106-ACD3D8D6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5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C66E-4CA5-E2FC-6992-B969092B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137FC-04FA-9150-024B-FD1F12247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830C8-2958-E867-DBBA-665A20614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1BBDF-ACD4-C8E1-6B18-3722F049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F287-0EF9-4B5F-A10C-10149D35BA05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A5C0D-5549-6B1C-5B06-8460CAD7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CEA92-AE20-F138-776E-0BA00684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95CB-48BB-4956-8106-ACD3D8D6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64DAE5-7F67-5EAB-5076-9EBB213E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80FBF-CAA6-ABCE-19DD-7E107126D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3401D-90AA-715E-C443-B00F1B43F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60F287-0EF9-4B5F-A10C-10149D35BA05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B0DEA-8245-04F9-0AEF-5831030C0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3961F-F29E-3AE0-AF49-AE2C95EE9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8895CB-48BB-4956-8106-ACD3D8D6F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EBDAB-D884-B984-E88A-A72FC4015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 of Groundwater Targets to Freshwater SBTs v2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25BBC-A3DF-E8B7-68E1-05D5469D6B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Technical Background</a:t>
            </a:r>
          </a:p>
        </p:txBody>
      </p:sp>
    </p:spTree>
    <p:extLst>
      <p:ext uri="{BB962C8B-B14F-4D97-AF65-F5344CB8AC3E}">
        <p14:creationId xmlns:p14="http://schemas.microsoft.com/office/powerpoint/2010/main" val="395446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98091-C855-0142-E29B-7CE206130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8">
            <a:extLst>
              <a:ext uri="{FF2B5EF4-FFF2-40B4-BE49-F238E27FC236}">
                <a16:creationId xmlns:a16="http://schemas.microsoft.com/office/drawing/2014/main" id="{3B68A562-CAD4-0196-4AD1-BE929A744BB9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9238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Hypothetical Model Result for 10% Reduction in Pumping</a:t>
            </a:r>
            <a:br>
              <a:rPr lang="en-US" sz="3600" dirty="0"/>
            </a:br>
            <a:r>
              <a:rPr lang="en-US" sz="2800" dirty="0"/>
              <a:t>Monotonically Decreasing Aquifer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9ED52F-B4C2-27A2-E8A2-BD743C702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45369"/>
            <a:ext cx="5501507" cy="330675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E0357B6-7B23-6367-3E39-B5550E9E76E5}"/>
              </a:ext>
            </a:extLst>
          </p:cNvPr>
          <p:cNvSpPr txBox="1">
            <a:spLocks/>
          </p:cNvSpPr>
          <p:nvPr/>
        </p:nvSpPr>
        <p:spPr>
          <a:xfrm>
            <a:off x="463296" y="2045369"/>
            <a:ext cx="5501507" cy="3575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10% reduction in pumping is also unacceptable because groundwater levels continue to drop into the future, albeit at a slower rate of decline</a:t>
            </a:r>
          </a:p>
        </p:txBody>
      </p:sp>
    </p:spTree>
    <p:extLst>
      <p:ext uri="{BB962C8B-B14F-4D97-AF65-F5344CB8AC3E}">
        <p14:creationId xmlns:p14="http://schemas.microsoft.com/office/powerpoint/2010/main" val="85810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23E13-0EAC-8765-5B6B-96A5376BB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8">
            <a:extLst>
              <a:ext uri="{FF2B5EF4-FFF2-40B4-BE49-F238E27FC236}">
                <a16:creationId xmlns:a16="http://schemas.microsoft.com/office/drawing/2014/main" id="{AECA1B58-84E6-FE47-99BB-A6A3093A39CE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9238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Hypothetical Model Result for 20% Reduction in Pumping </a:t>
            </a:r>
            <a:r>
              <a:rPr lang="en-US" sz="2800" dirty="0"/>
              <a:t>Dynamically Stable Aquifer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3A9EA4-29A9-EF97-E217-921CF5AA9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45369"/>
            <a:ext cx="5501507" cy="330675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CA2FCF4-47FA-88F1-AD2F-EFFC345B7C26}"/>
              </a:ext>
            </a:extLst>
          </p:cNvPr>
          <p:cNvSpPr txBox="1">
            <a:spLocks/>
          </p:cNvSpPr>
          <p:nvPr/>
        </p:nvSpPr>
        <p:spPr>
          <a:xfrm>
            <a:off x="463296" y="2045369"/>
            <a:ext cx="5501507" cy="3575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20% reduction in pumping is acceptable (for non-groundwater dependent ecosystems) because it results in dynamically stable water levels</a:t>
            </a:r>
          </a:p>
        </p:txBody>
      </p:sp>
    </p:spTree>
    <p:extLst>
      <p:ext uri="{BB962C8B-B14F-4D97-AF65-F5344CB8AC3E}">
        <p14:creationId xmlns:p14="http://schemas.microsoft.com/office/powerpoint/2010/main" val="350652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7C985-4D3D-9BA6-8F86-1837D47C6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8">
            <a:extLst>
              <a:ext uri="{FF2B5EF4-FFF2-40B4-BE49-F238E27FC236}">
                <a16:creationId xmlns:a16="http://schemas.microsoft.com/office/drawing/2014/main" id="{00E0E055-CA9B-8EA2-722B-8FB0CF8BA8CD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9238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Groundwater-Dependent Ecosystem Example</a:t>
            </a:r>
          </a:p>
          <a:p>
            <a:r>
              <a:rPr lang="en-US" sz="2800" dirty="0"/>
              <a:t>Dynamically Stable Aquifer Level (but Beneath Max Root Zone Depth)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8C20599-C664-9FF4-0CF3-587E8838B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171" y="1968888"/>
            <a:ext cx="5501507" cy="330675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847471-B748-8026-8788-C0071B4D57CD}"/>
              </a:ext>
            </a:extLst>
          </p:cNvPr>
          <p:cNvSpPr txBox="1">
            <a:spLocks/>
          </p:cNvSpPr>
          <p:nvPr/>
        </p:nvSpPr>
        <p:spPr>
          <a:xfrm>
            <a:off x="463296" y="2045369"/>
            <a:ext cx="5501507" cy="3575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20% reduction in pumping is not acceptable for this groundwater-dependent ecosystems because the dynamically stable water level is beneath the root zone depth</a:t>
            </a:r>
          </a:p>
        </p:txBody>
      </p:sp>
    </p:spTree>
    <p:extLst>
      <p:ext uri="{BB962C8B-B14F-4D97-AF65-F5344CB8AC3E}">
        <p14:creationId xmlns:p14="http://schemas.microsoft.com/office/powerpoint/2010/main" val="411564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8CEB0-1700-787E-6328-1D8D9A4E6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1DCE644-C0F3-82BF-748B-641288ABE169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9238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Groundwater-Dependent Ecosystem Example</a:t>
            </a:r>
          </a:p>
          <a:p>
            <a:r>
              <a:rPr lang="en-US" sz="2800" dirty="0"/>
              <a:t>Dynamically Stable Aquifer Level Consistent with Max Root Zone Depth)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E22F45E-0428-C64E-7270-A06C63712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390" y="2045369"/>
            <a:ext cx="5501507" cy="330675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A09F94-7CA6-FE41-18A1-623FE06999D7}"/>
              </a:ext>
            </a:extLst>
          </p:cNvPr>
          <p:cNvSpPr txBox="1">
            <a:spLocks/>
          </p:cNvSpPr>
          <p:nvPr/>
        </p:nvSpPr>
        <p:spPr>
          <a:xfrm>
            <a:off x="463296" y="2045369"/>
            <a:ext cx="5501507" cy="3575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30% reduction in pumping is required for this groundwater-dependent ecosystems because the dynamically stable water level is within the root zone depth</a:t>
            </a:r>
          </a:p>
        </p:txBody>
      </p:sp>
    </p:spTree>
    <p:extLst>
      <p:ext uri="{BB962C8B-B14F-4D97-AF65-F5344CB8AC3E}">
        <p14:creationId xmlns:p14="http://schemas.microsoft.com/office/powerpoint/2010/main" val="73927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4EAA0-CCA3-4177-CDF1-8629456B1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160A-E421-B4A2-2027-F7E9BE8EF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Processing Global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5D650-D711-D207-E2CE-ADDDD570F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3240" cy="4351338"/>
          </a:xfrm>
        </p:spPr>
        <p:txBody>
          <a:bodyPr/>
          <a:lstStyle/>
          <a:p>
            <a:r>
              <a:rPr lang="en-US" dirty="0"/>
              <a:t>Run global groundwater model (presumably GSGM) for a range of global pumping reduction scenarios  (e.g., 0%, 10%, …, 90%, 100%)</a:t>
            </a:r>
          </a:p>
          <a:p>
            <a:pPr lvl="1"/>
            <a:r>
              <a:rPr lang="en-US" dirty="0"/>
              <a:t>Model outputs aquifer elevation over time at hi-resolution grid.</a:t>
            </a:r>
          </a:p>
          <a:p>
            <a:r>
              <a:rPr lang="en-US" dirty="0"/>
              <a:t>Assess percent reduction in pumping necessary to achieve stable aquifer levels per grid cell</a:t>
            </a:r>
          </a:p>
          <a:p>
            <a:pPr lvl="1"/>
            <a:r>
              <a:rPr lang="en-US" dirty="0"/>
              <a:t>Consider groundwater-dependent ecosystems, as appropriate</a:t>
            </a:r>
          </a:p>
          <a:p>
            <a:r>
              <a:rPr lang="en-US" dirty="0">
                <a:solidFill>
                  <a:srgbClr val="FF0000"/>
                </a:solidFill>
              </a:rPr>
              <a:t>Spatially average reduction percentages across </a:t>
            </a:r>
            <a:r>
              <a:rPr lang="en-US" dirty="0" err="1">
                <a:solidFill>
                  <a:srgbClr val="FF0000"/>
                </a:solidFill>
              </a:rPr>
              <a:t>Pfafstetter</a:t>
            </a:r>
            <a:r>
              <a:rPr lang="en-US" dirty="0">
                <a:solidFill>
                  <a:srgbClr val="FF0000"/>
                </a:solidFill>
              </a:rPr>
              <a:t> Level 5 basins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26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7FF40-C460-F795-C62F-43929AC2B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700FC7B-2AE6-5E18-75C6-0691F66B4FF6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9238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Spatially Average Reduction Percentages Across </a:t>
            </a:r>
            <a:r>
              <a:rPr lang="en-US" sz="3600" dirty="0" err="1"/>
              <a:t>Pfafstetter</a:t>
            </a:r>
            <a:r>
              <a:rPr lang="en-US" sz="3600" dirty="0"/>
              <a:t> Level 5 Basins</a:t>
            </a:r>
          </a:p>
        </p:txBody>
      </p:sp>
      <p:pic>
        <p:nvPicPr>
          <p:cNvPr id="3" name="Picture 2" descr="A map of colombia with a black dot&#10;&#10;AI-generated content may be incorrect.">
            <a:extLst>
              <a:ext uri="{FF2B5EF4-FFF2-40B4-BE49-F238E27FC236}">
                <a16:creationId xmlns:a16="http://schemas.microsoft.com/office/drawing/2014/main" id="{56788981-7DCA-1ADC-1B14-CD764A269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16" y="1825625"/>
            <a:ext cx="5894832" cy="47000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35F89B5-8700-BDA1-D3A5-77026981BB3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526536" cy="4667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Model outputs at high resolution grid</a:t>
            </a:r>
          </a:p>
          <a:p>
            <a:r>
              <a:rPr lang="en-US" dirty="0"/>
              <a:t>Repeat model output processing described above for each grid cell</a:t>
            </a:r>
          </a:p>
          <a:p>
            <a:r>
              <a:rPr lang="en-US" dirty="0"/>
              <a:t>Spatially average reduction percentages across </a:t>
            </a:r>
            <a:r>
              <a:rPr lang="en-US" dirty="0" err="1"/>
              <a:t>Pfafstetter</a:t>
            </a:r>
            <a:r>
              <a:rPr lang="en-US" dirty="0"/>
              <a:t> Level 5 basins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3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85365-F915-8DB3-7C23-B5C5D13F1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F9A8-D73C-7957-38D3-4E42B4B9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v1.1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CFDB5-BE6A-22D2-C4CD-27BF07E20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29712" cy="2069719"/>
          </a:xfrm>
        </p:spPr>
        <p:txBody>
          <a:bodyPr/>
          <a:lstStyle/>
          <a:p>
            <a:r>
              <a:rPr lang="en-US" dirty="0"/>
              <a:t>Calculate baseline water use </a:t>
            </a:r>
          </a:p>
          <a:p>
            <a:r>
              <a:rPr lang="en-US" dirty="0"/>
              <a:t>Select model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4DDA5D-F951-371F-CA76-FE0E496BA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264" y="2047587"/>
            <a:ext cx="8132064" cy="434869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51BB4A-44EF-0815-DD8D-25E31E2DDD23}"/>
              </a:ext>
            </a:extLst>
          </p:cNvPr>
          <p:cNvSpPr txBox="1">
            <a:spLocks/>
          </p:cNvSpPr>
          <p:nvPr/>
        </p:nvSpPr>
        <p:spPr>
          <a:xfrm>
            <a:off x="783336" y="3626485"/>
            <a:ext cx="3505200" cy="3002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Assess required reduction in water use </a:t>
            </a:r>
          </a:p>
          <a:p>
            <a:r>
              <a:rPr lang="en-US" dirty="0">
                <a:solidFill>
                  <a:srgbClr val="FF0000"/>
                </a:solidFill>
              </a:rPr>
              <a:t>Set targets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Target depends on pathway and type of basin</a:t>
            </a:r>
          </a:p>
        </p:txBody>
      </p:sp>
    </p:spTree>
    <p:extLst>
      <p:ext uri="{BB962C8B-B14F-4D97-AF65-F5344CB8AC3E}">
        <p14:creationId xmlns:p14="http://schemas.microsoft.com/office/powerpoint/2010/main" val="318335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7BC9-0E9E-69FB-3F96-D0886D7C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 for Reviewers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37A93-7373-E380-60C1-8BA7D2C80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Spatially average reduction percentages across </a:t>
            </a:r>
            <a:r>
              <a:rPr lang="en-US" dirty="0" err="1"/>
              <a:t>Pfafstetter</a:t>
            </a:r>
            <a:r>
              <a:rPr lang="en-US" dirty="0"/>
              <a:t> Level 5 Basins or base reduction on grid cell with largest required reduction?</a:t>
            </a:r>
          </a:p>
          <a:p>
            <a:r>
              <a:rPr lang="en-US" dirty="0"/>
              <a:t>Do we consider response time when restoring a degraded groundwater-dependent ecosystem?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/>
              <a:t>**Find all consultation questions in the survey on the Freshwater V2 public consultation landing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84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7656F-BA2E-C94C-4FD1-47E4F927D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613CA3D2-DB42-2CD6-241B-659E3A583362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69238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Spatially Average Reduction Percentages Across </a:t>
            </a:r>
            <a:r>
              <a:rPr lang="en-US" sz="3600" dirty="0" err="1"/>
              <a:t>Pfafstetter</a:t>
            </a:r>
            <a:r>
              <a:rPr lang="en-US" sz="3600" dirty="0"/>
              <a:t> Level 5 Basins (or Choose Most Restrictive)?</a:t>
            </a:r>
          </a:p>
        </p:txBody>
      </p:sp>
      <p:pic>
        <p:nvPicPr>
          <p:cNvPr id="3" name="Picture 2" descr="A map of colombia with a black dot&#10;&#10;AI-generated content may be incorrect.">
            <a:extLst>
              <a:ext uri="{FF2B5EF4-FFF2-40B4-BE49-F238E27FC236}">
                <a16:creationId xmlns:a16="http://schemas.microsoft.com/office/drawing/2014/main" id="{CC44183D-DE20-D9B4-0A88-B9C98390A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16" y="1825625"/>
            <a:ext cx="5894832" cy="47000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ADBC61C-8A48-892C-7629-D2107D80620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526536" cy="4667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may be worthwhile to examine variability in GSGM results prior to deciding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85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0D79-028A-C057-0876-9E0A2C2E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 We Consider Response Time When Restoring a Degraded Groundwater-dependent Ecosystem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65492-543A-A1CE-AF2F-AEAEDA8AB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628746" cy="4789184"/>
          </a:xfrm>
        </p:spPr>
        <p:txBody>
          <a:bodyPr/>
          <a:lstStyle/>
          <a:p>
            <a:r>
              <a:rPr lang="en-US" dirty="0"/>
              <a:t>It may take decades to achieve a dynamically stable aquifer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DD68E4-5F29-545E-AE7A-C8517010F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293" y="2226282"/>
            <a:ext cx="5501507" cy="33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9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A36B-23D1-28CC-255C-93F4B0D6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E6728-FE95-63CA-663F-78C8F812F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v1.1 methodology to consider protection of groundwater </a:t>
            </a:r>
          </a:p>
          <a:p>
            <a:pPr lvl="1"/>
            <a:r>
              <a:rPr lang="en-US" dirty="0"/>
              <a:t>v1.1 defined the amount of water use a company can have in a basin while being protective of environmental flow requirements</a:t>
            </a:r>
          </a:p>
          <a:p>
            <a:pPr lvl="1"/>
            <a:r>
              <a:rPr lang="en-US" dirty="0"/>
              <a:t>v2 will define the amount of water use a company can have in a basin while being protective of environmental flow requirements and groundwater levels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91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7BE84-B738-FC3B-C7EA-16C14C439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621CC-194A-16A7-E964-971DC8EF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 We Consider Response Time When Restoring a Degraded Groundwater-dependent Ecosystem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38056-29CB-1FC0-FDF7-43EEE5D97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628746" cy="4789184"/>
          </a:xfrm>
        </p:spPr>
        <p:txBody>
          <a:bodyPr/>
          <a:lstStyle/>
          <a:p>
            <a:r>
              <a:rPr lang="en-US" dirty="0"/>
              <a:t>It may take decades to achieve a dynamically stable aquifer level</a:t>
            </a:r>
          </a:p>
          <a:p>
            <a:r>
              <a:rPr lang="en-US" dirty="0"/>
              <a:t>Response time can be shortened by selecting a larger reduction percentage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53DCB-C4C7-C4D0-6A2D-75C47A8E2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237" y="2284736"/>
            <a:ext cx="5501507" cy="33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0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67B21-493A-3763-3C2D-E28BFEE38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09741-F950-453B-12A4-9765C240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of Changes to v1.1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A42C8-264E-468F-C253-945EA2137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baseline water use </a:t>
            </a:r>
          </a:p>
          <a:p>
            <a:r>
              <a:rPr lang="en-US" dirty="0"/>
              <a:t>Select model </a:t>
            </a:r>
          </a:p>
          <a:p>
            <a:r>
              <a:rPr lang="en-US" dirty="0"/>
              <a:t>Assess required percent reduction in water use </a:t>
            </a:r>
          </a:p>
          <a:p>
            <a:r>
              <a:rPr lang="en-US" dirty="0"/>
              <a:t>Set targets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7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9917D-2D72-CA2C-1B14-1FE31C3F8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D943-15AC-017F-F86E-6E208B44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Changes to v1.1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B32C-89F0-B9BA-49A4-25DEE4F62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Calculate baseline water use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Disaggregate baseline to distinguish whether water supply comes from surface water and/or groundwater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Underlying theory is that protection of groundwater levels must be achieved via reduction in groundwater use</a:t>
            </a:r>
          </a:p>
          <a:p>
            <a:r>
              <a:rPr lang="en-US" dirty="0"/>
              <a:t>Select model </a:t>
            </a:r>
          </a:p>
          <a:p>
            <a:r>
              <a:rPr lang="en-US" dirty="0"/>
              <a:t>Assess required percent reduction in water use </a:t>
            </a:r>
          </a:p>
          <a:p>
            <a:r>
              <a:rPr lang="en-US" dirty="0"/>
              <a:t>Set targets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46322-D266-3B0B-B2DA-D5EF3B326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C3797-22CB-FE8E-AFF2-D1740FB3C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Changes to v1.1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1F854-37B6-8E5C-6731-24FFFE03F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416913"/>
          </a:xfrm>
        </p:spPr>
        <p:txBody>
          <a:bodyPr/>
          <a:lstStyle/>
          <a:p>
            <a:r>
              <a:rPr lang="en-US" dirty="0"/>
              <a:t>Calculate baseline water use </a:t>
            </a:r>
          </a:p>
          <a:p>
            <a:r>
              <a:rPr lang="en-US" dirty="0">
                <a:solidFill>
                  <a:srgbClr val="FF0000"/>
                </a:solidFill>
              </a:rPr>
              <a:t>Select model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a groundwater management plan exists, use it as the basis for setting targets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no management plan exists, use global model (if appropriate)</a:t>
            </a:r>
          </a:p>
          <a:p>
            <a:r>
              <a:rPr lang="en-US" dirty="0"/>
              <a:t>Assess required percent reduction in water use </a:t>
            </a:r>
          </a:p>
          <a:p>
            <a:r>
              <a:rPr lang="en-US" dirty="0"/>
              <a:t>Set targets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2C76F-6882-A5D7-5F68-52A506B57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866" y="2042039"/>
            <a:ext cx="5664502" cy="340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1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68DA9-0B61-A7EC-57CE-0487E7EBB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BCB74-63BC-76D2-4745-C661E7F11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Changes to v1.1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7B6BC-8838-E0B2-1914-20E8A1E26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baseline water use </a:t>
            </a:r>
          </a:p>
          <a:p>
            <a:r>
              <a:rPr lang="en-US" dirty="0"/>
              <a:t>Select model </a:t>
            </a:r>
          </a:p>
          <a:p>
            <a:r>
              <a:rPr lang="en-US" dirty="0">
                <a:solidFill>
                  <a:srgbClr val="FF0000"/>
                </a:solidFill>
              </a:rPr>
              <a:t>Assess required percent reduction in water use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Define environmental threshold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Maintain stable aquifer levels into the future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Maintain aquifer levels within the root zone for groundwater-dependent ecosystems</a:t>
            </a:r>
          </a:p>
          <a:p>
            <a:pPr lvl="1"/>
            <a:r>
              <a:rPr lang="en-US" dirty="0"/>
              <a:t>Process global model results</a:t>
            </a:r>
          </a:p>
          <a:p>
            <a:r>
              <a:rPr lang="en-US" dirty="0"/>
              <a:t>Set targets</a:t>
            </a:r>
          </a:p>
        </p:txBody>
      </p:sp>
    </p:spTree>
    <p:extLst>
      <p:ext uri="{BB962C8B-B14F-4D97-AF65-F5344CB8AC3E}">
        <p14:creationId xmlns:p14="http://schemas.microsoft.com/office/powerpoint/2010/main" val="140110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BC95A-DA19-3027-13D9-94FF649C0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3F36-04F8-2F5A-1F28-EF525D17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Changes to v1.1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548D0-88CD-1ABB-E674-A7E8EA914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baseline water use </a:t>
            </a:r>
          </a:p>
          <a:p>
            <a:r>
              <a:rPr lang="en-US" dirty="0"/>
              <a:t>Select model </a:t>
            </a:r>
          </a:p>
          <a:p>
            <a:r>
              <a:rPr lang="en-US" dirty="0">
                <a:solidFill>
                  <a:srgbClr val="FF0000"/>
                </a:solidFill>
              </a:rPr>
              <a:t>Assess required percent reduction in water use </a:t>
            </a:r>
          </a:p>
          <a:p>
            <a:pPr lvl="1"/>
            <a:r>
              <a:rPr lang="en-US" dirty="0"/>
              <a:t>Define environmental threshold</a:t>
            </a:r>
          </a:p>
          <a:p>
            <a:pPr lvl="2"/>
            <a:r>
              <a:rPr lang="en-US" dirty="0"/>
              <a:t>Maintain stable aquifer levels into the future</a:t>
            </a:r>
          </a:p>
          <a:p>
            <a:pPr lvl="2"/>
            <a:r>
              <a:rPr lang="en-US" dirty="0"/>
              <a:t>Maintain aquifer levels within the root zone for groundwater dependent ecosystems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Process global model results</a:t>
            </a:r>
          </a:p>
          <a:p>
            <a:r>
              <a:rPr lang="en-US" dirty="0"/>
              <a:t>Set targets</a:t>
            </a:r>
          </a:p>
        </p:txBody>
      </p:sp>
    </p:spTree>
    <p:extLst>
      <p:ext uri="{BB962C8B-B14F-4D97-AF65-F5344CB8AC3E}">
        <p14:creationId xmlns:p14="http://schemas.microsoft.com/office/powerpoint/2010/main" val="317944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58B8-ADF5-E77F-A185-A7D61E33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Steps to Processing Global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BAF5E-C9E1-F7E7-7B39-527E2C052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3240" cy="4351338"/>
          </a:xfrm>
        </p:spPr>
        <p:txBody>
          <a:bodyPr/>
          <a:lstStyle/>
          <a:p>
            <a:r>
              <a:rPr lang="en-US" dirty="0"/>
              <a:t>Run global groundwater model (presumably GSGM) for a range of global pumping reduction scenarios  (e.g., 0%, 10%, …, 90%, 100%)</a:t>
            </a:r>
          </a:p>
          <a:p>
            <a:pPr lvl="1"/>
            <a:r>
              <a:rPr lang="en-US" dirty="0"/>
              <a:t>Model outputs aquifer elevation over time at hi-resolution grid</a:t>
            </a:r>
          </a:p>
          <a:p>
            <a:r>
              <a:rPr lang="en-US" dirty="0"/>
              <a:t>Assess percent reduction in pumping necessary to achieve stable aquifer levels per grid cell</a:t>
            </a:r>
          </a:p>
          <a:p>
            <a:pPr lvl="1"/>
            <a:r>
              <a:rPr lang="en-US" dirty="0"/>
              <a:t>Consider groundwater dependent ecosystems, as appropriate</a:t>
            </a:r>
          </a:p>
          <a:p>
            <a:r>
              <a:rPr lang="en-US" dirty="0"/>
              <a:t>Spatially average reduction percentages across </a:t>
            </a:r>
            <a:r>
              <a:rPr lang="en-US" dirty="0" err="1"/>
              <a:t>Pfafstetter</a:t>
            </a:r>
            <a:r>
              <a:rPr lang="en-US" dirty="0"/>
              <a:t> Level 5 basins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E663DB7B-C35E-E959-5F26-F91177290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927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Hypothetical Model Result for Status Quo (0% Reduction)</a:t>
            </a:r>
            <a:br>
              <a:rPr lang="en-US" sz="3600" dirty="0"/>
            </a:br>
            <a:r>
              <a:rPr lang="en-US" sz="2800" dirty="0"/>
              <a:t>Monotonically Decreasing Aquifer Level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76E8A95-9732-C305-1E23-B13989381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85513"/>
            <a:ext cx="5501507" cy="330675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8C3F44-2645-B25E-C929-9467C42D88D8}"/>
              </a:ext>
            </a:extLst>
          </p:cNvPr>
          <p:cNvSpPr txBox="1">
            <a:spLocks/>
          </p:cNvSpPr>
          <p:nvPr/>
        </p:nvSpPr>
        <p:spPr>
          <a:xfrm>
            <a:off x="838200" y="2276856"/>
            <a:ext cx="5501507" cy="3575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Status quo is unacceptable because groundwater levels continue to drop into the future</a:t>
            </a:r>
          </a:p>
        </p:txBody>
      </p:sp>
    </p:spTree>
    <p:extLst>
      <p:ext uri="{BB962C8B-B14F-4D97-AF65-F5344CB8AC3E}">
        <p14:creationId xmlns:p14="http://schemas.microsoft.com/office/powerpoint/2010/main" val="247949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857</Words>
  <Application>Microsoft Office PowerPoint</Application>
  <PresentationFormat>Widescreen</PresentationFormat>
  <Paragraphs>104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Addition of Groundwater Targets to Freshwater SBTs v2</vt:lpstr>
      <vt:lpstr>Objective</vt:lpstr>
      <vt:lpstr>Overview of Changes to v1.1 Steps</vt:lpstr>
      <vt:lpstr>Overview of Changes to v1.1 Steps</vt:lpstr>
      <vt:lpstr>Overview of Changes to v1.1 Steps</vt:lpstr>
      <vt:lpstr>Overview of Changes to v1.1 Steps</vt:lpstr>
      <vt:lpstr>Overview of Changes to v1.1 Steps</vt:lpstr>
      <vt:lpstr>Steps to Processing Global Model</vt:lpstr>
      <vt:lpstr>Hypothetical Model Result for Status Quo (0% Reduction) Monotonically Decreasing Aquifer Level</vt:lpstr>
      <vt:lpstr>PowerPoint Presentation</vt:lpstr>
      <vt:lpstr>PowerPoint Presentation</vt:lpstr>
      <vt:lpstr>PowerPoint Presentation</vt:lpstr>
      <vt:lpstr>PowerPoint Presentation</vt:lpstr>
      <vt:lpstr>Steps to Processing Global Model</vt:lpstr>
      <vt:lpstr>PowerPoint Presentation</vt:lpstr>
      <vt:lpstr>Changes to v1.1 Steps</vt:lpstr>
      <vt:lpstr>Questions for Reviewers</vt:lpstr>
      <vt:lpstr>PowerPoint Presentation</vt:lpstr>
      <vt:lpstr>Do We Consider Response Time When Restoring a Degraded Groundwater-dependent Ecosystem?</vt:lpstr>
      <vt:lpstr>Do We Consider Response Time When Restoring a Degraded Groundwater-dependent Ecosystem?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Dilks</dc:creator>
  <cp:lastModifiedBy>Abby Litchfield</cp:lastModifiedBy>
  <cp:revision>8</cp:revision>
  <cp:lastPrinted>2025-07-22T19:03:46Z</cp:lastPrinted>
  <dcterms:created xsi:type="dcterms:W3CDTF">2025-07-22T16:20:03Z</dcterms:created>
  <dcterms:modified xsi:type="dcterms:W3CDTF">2025-08-27T19:46:15Z</dcterms:modified>
</cp:coreProperties>
</file>