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3"/>
  </p:sldMasterIdLst>
  <p:notesMasterIdLst>
    <p:notesMasterId r:id="rId5"/>
  </p:notesMasterIdLst>
  <p:sldIdLst>
    <p:sldId id="25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3824349-2A2E-C1F4-A557-714F0736401D}" name="David Stearns" initials="DS" userId="S::dstearns@bsr.org::796c7c7e-aa24-49ac-bc07-8160dcf534c7" providerId="AD"/>
  <p188:author id="{57395572-6231-E77B-BBEA-A654CECE2315}" name="Laura Donnelly" initials="" userId="S::ldonnelly@bsr.org::0858245b-4805-43fd-8751-16bd5749fff3" providerId="AD"/>
  <p188:author id="{BF6125CD-3034-BCD7-C99B-737F2545B617}" name="Juliette Pugliesi" initials="JP" userId="S::jpugliesi@bsr.org::d85e7959-44c1-45aa-9dcd-2970175b5d5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EF2235-D595-4575-B597-00079042E339}" v="31" dt="2024-02-27T15:37:55.4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7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7" Type="http://schemas.openxmlformats.org/officeDocument/2006/relationships/viewProps" Target="viewProps.xml"/><Relationship Id="rId12" Type="http://schemas.microsoft.com/office/2018/10/relationships/authors" Target="author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notesMaster" Target="notesMasters/notesMaster1.xml"/><Relationship Id="rId10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tte Pugliesi" userId="d85e7959-44c1-45aa-9dcd-2970175b5d5b" providerId="ADAL" clId="{C2EF2235-D595-4575-B597-00079042E339}"/>
    <pc:docChg chg="modSld">
      <pc:chgData name="Juliette Pugliesi" userId="d85e7959-44c1-45aa-9dcd-2970175b5d5b" providerId="ADAL" clId="{C2EF2235-D595-4575-B597-00079042E339}" dt="2024-02-27T15:37:55.428" v="30" actId="20577"/>
      <pc:docMkLst>
        <pc:docMk/>
      </pc:docMkLst>
      <pc:sldChg chg="modSp mod">
        <pc:chgData name="Juliette Pugliesi" userId="d85e7959-44c1-45aa-9dcd-2970175b5d5b" providerId="ADAL" clId="{C2EF2235-D595-4575-B597-00079042E339}" dt="2024-02-27T15:37:55.428" v="30" actId="20577"/>
        <pc:sldMkLst>
          <pc:docMk/>
          <pc:sldMk cId="6633290" sldId="259"/>
        </pc:sldMkLst>
        <pc:spChg chg="mod">
          <ac:chgData name="Juliette Pugliesi" userId="d85e7959-44c1-45aa-9dcd-2970175b5d5b" providerId="ADAL" clId="{C2EF2235-D595-4575-B597-00079042E339}" dt="2024-02-27T15:37:55.428" v="30" actId="20577"/>
          <ac:spMkLst>
            <pc:docMk/>
            <pc:sldMk cId="6633290" sldId="259"/>
            <ac:spMk id="102" creationId="{0FB698E3-AB4B-4369-3FF2-1F1F3F99450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9A5B24-0463-6E45-8A1C-BF9AAEE254A6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4B588B-AD70-FF49-884D-3E4F5223F78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881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02426F3C-ECA8-41A1-0C91-AF9336C80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498AB15A-E778-489F-CE9A-1CA181CC83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5EF17CB2-08FA-B144-1F6A-551E9A6DFA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3681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3115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519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46"/>
            </a:lvl1pPr>
            <a:lvl2pPr lvl="1" algn="ctr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38"/>
            </a:lvl2pPr>
            <a:lvl3pPr lvl="2" algn="ctr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935"/>
            </a:lvl3pPr>
            <a:lvl4pPr lvl="3" algn="ctr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31"/>
            </a:lvl4pPr>
            <a:lvl5pPr lvl="4" algn="ctr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31"/>
            </a:lvl5pPr>
            <a:lvl6pPr lvl="5" algn="ctr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31"/>
            </a:lvl6pPr>
            <a:lvl7pPr lvl="6" algn="ctr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31"/>
            </a:lvl7pPr>
            <a:lvl8pPr lvl="7" algn="ctr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31"/>
            </a:lvl8pPr>
            <a:lvl9pPr lvl="8" algn="ctr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31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ftr" idx="11"/>
          </p:nvPr>
        </p:nvSpPr>
        <p:spPr>
          <a:xfrm>
            <a:off x="4038602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9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16520" lvl="0" indent="-237390" algn="l">
              <a:lnSpc>
                <a:spcPct val="90000"/>
              </a:lnSpc>
              <a:spcBef>
                <a:spcPts val="51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33039" lvl="1" indent="-23739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49559" lvl="2" indent="-23739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66078" lvl="3" indent="-23739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82598" lvl="4" indent="-23739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99117" lvl="5" indent="-23739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215637" lvl="6" indent="-23739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532156" lvl="7" indent="-23739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848676" lvl="8" indent="-23739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2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26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831852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3115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831852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16520" lvl="0" indent="-158260" algn="l">
              <a:lnSpc>
                <a:spcPct val="90000"/>
              </a:lnSpc>
              <a:spcBef>
                <a:spcPts val="519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246">
                <a:solidFill>
                  <a:srgbClr val="757575"/>
                </a:solidFill>
              </a:defRPr>
            </a:lvl1pPr>
            <a:lvl2pPr marL="633039" lvl="1" indent="-15826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rgbClr val="757575"/>
              </a:buClr>
              <a:buSzPts val="1500"/>
              <a:buNone/>
              <a:defRPr sz="1038">
                <a:solidFill>
                  <a:srgbClr val="757575"/>
                </a:solidFill>
              </a:defRPr>
            </a:lvl2pPr>
            <a:lvl3pPr marL="949559" lvl="2" indent="-15826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rgbClr val="757575"/>
              </a:buClr>
              <a:buSzPts val="1350"/>
              <a:buNone/>
              <a:defRPr sz="935">
                <a:solidFill>
                  <a:srgbClr val="757575"/>
                </a:solidFill>
              </a:defRPr>
            </a:lvl3pPr>
            <a:lvl4pPr marL="1266078" lvl="3" indent="-15826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831">
                <a:solidFill>
                  <a:srgbClr val="757575"/>
                </a:solidFill>
              </a:defRPr>
            </a:lvl4pPr>
            <a:lvl5pPr marL="1582598" lvl="4" indent="-15826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831">
                <a:solidFill>
                  <a:srgbClr val="757575"/>
                </a:solidFill>
              </a:defRPr>
            </a:lvl5pPr>
            <a:lvl6pPr marL="1899117" lvl="5" indent="-15826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831">
                <a:solidFill>
                  <a:srgbClr val="757575"/>
                </a:solidFill>
              </a:defRPr>
            </a:lvl6pPr>
            <a:lvl7pPr marL="2215637" lvl="6" indent="-15826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831">
                <a:solidFill>
                  <a:srgbClr val="757575"/>
                </a:solidFill>
              </a:defRPr>
            </a:lvl7pPr>
            <a:lvl8pPr marL="2532156" lvl="7" indent="-15826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831">
                <a:solidFill>
                  <a:srgbClr val="757575"/>
                </a:solidFill>
              </a:defRPr>
            </a:lvl8pPr>
            <a:lvl9pPr marL="2848676" lvl="8" indent="-15826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831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>
          <a:xfrm>
            <a:off x="4038602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052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838202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16520" lvl="0" indent="-237390" algn="l">
              <a:lnSpc>
                <a:spcPct val="90000"/>
              </a:lnSpc>
              <a:spcBef>
                <a:spcPts val="51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33039" lvl="1" indent="-23739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49559" lvl="2" indent="-23739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66078" lvl="3" indent="-23739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82598" lvl="4" indent="-23739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99117" lvl="5" indent="-23739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215637" lvl="6" indent="-23739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532156" lvl="7" indent="-23739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848676" lvl="8" indent="-23739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16520" lvl="0" indent="-237390" algn="l">
              <a:lnSpc>
                <a:spcPct val="90000"/>
              </a:lnSpc>
              <a:spcBef>
                <a:spcPts val="51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33039" lvl="1" indent="-23739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49559" lvl="2" indent="-23739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66078" lvl="3" indent="-23739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82598" lvl="4" indent="-23739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99117" lvl="5" indent="-23739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215637" lvl="6" indent="-23739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532156" lvl="7" indent="-23739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848676" lvl="8" indent="-23739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ftr" idx="11"/>
          </p:nvPr>
        </p:nvSpPr>
        <p:spPr>
          <a:xfrm>
            <a:off x="4038602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159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16520" lvl="0" indent="-158260" algn="l">
              <a:lnSpc>
                <a:spcPct val="90000"/>
              </a:lnSpc>
              <a:spcBef>
                <a:spcPts val="519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46" b="1"/>
            </a:lvl1pPr>
            <a:lvl2pPr marL="633039" lvl="1" indent="-15826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38" b="1"/>
            </a:lvl2pPr>
            <a:lvl3pPr marL="949559" lvl="2" indent="-15826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935" b="1"/>
            </a:lvl3pPr>
            <a:lvl4pPr marL="1266078" lvl="3" indent="-15826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31" b="1"/>
            </a:lvl4pPr>
            <a:lvl5pPr marL="1582598" lvl="4" indent="-15826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31" b="1"/>
            </a:lvl5pPr>
            <a:lvl6pPr marL="1899117" lvl="5" indent="-15826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31" b="1"/>
            </a:lvl6pPr>
            <a:lvl7pPr marL="2215637" lvl="6" indent="-15826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31" b="1"/>
            </a:lvl7pPr>
            <a:lvl8pPr marL="2532156" lvl="7" indent="-15826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31" b="1"/>
            </a:lvl8pPr>
            <a:lvl9pPr marL="2848676" lvl="8" indent="-15826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31" b="1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16520" lvl="0" indent="-237390" algn="l">
              <a:lnSpc>
                <a:spcPct val="90000"/>
              </a:lnSpc>
              <a:spcBef>
                <a:spcPts val="51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33039" lvl="1" indent="-23739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49559" lvl="2" indent="-23739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66078" lvl="3" indent="-23739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82598" lvl="4" indent="-23739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99117" lvl="5" indent="-23739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215637" lvl="6" indent="-23739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532156" lvl="7" indent="-23739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848676" lvl="8" indent="-23739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6172202" y="1681164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16520" lvl="0" indent="-158260" algn="l">
              <a:lnSpc>
                <a:spcPct val="90000"/>
              </a:lnSpc>
              <a:spcBef>
                <a:spcPts val="519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46" b="1"/>
            </a:lvl1pPr>
            <a:lvl2pPr marL="633039" lvl="1" indent="-15826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038" b="1"/>
            </a:lvl2pPr>
            <a:lvl3pPr marL="949559" lvl="2" indent="-15826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935" b="1"/>
            </a:lvl3pPr>
            <a:lvl4pPr marL="1266078" lvl="3" indent="-15826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31" b="1"/>
            </a:lvl4pPr>
            <a:lvl5pPr marL="1582598" lvl="4" indent="-15826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31" b="1"/>
            </a:lvl5pPr>
            <a:lvl6pPr marL="1899117" lvl="5" indent="-15826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31" b="1"/>
            </a:lvl6pPr>
            <a:lvl7pPr marL="2215637" lvl="6" indent="-15826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31" b="1"/>
            </a:lvl7pPr>
            <a:lvl8pPr marL="2532156" lvl="7" indent="-15826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31" b="1"/>
            </a:lvl8pPr>
            <a:lvl9pPr marL="2848676" lvl="8" indent="-15826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31" b="1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4"/>
          </p:nvPr>
        </p:nvSpPr>
        <p:spPr>
          <a:xfrm>
            <a:off x="6172202" y="2505076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16520" lvl="0" indent="-237390" algn="l">
              <a:lnSpc>
                <a:spcPct val="90000"/>
              </a:lnSpc>
              <a:spcBef>
                <a:spcPts val="51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33039" lvl="1" indent="-23739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49559" lvl="2" indent="-23739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66078" lvl="3" indent="-23739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82598" lvl="4" indent="-23739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99117" lvl="5" indent="-23739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215637" lvl="6" indent="-23739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532156" lvl="7" indent="-23739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848676" lvl="8" indent="-23739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ftr" idx="11"/>
          </p:nvPr>
        </p:nvSpPr>
        <p:spPr>
          <a:xfrm>
            <a:off x="4038602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394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838202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ftr" idx="11"/>
          </p:nvPr>
        </p:nvSpPr>
        <p:spPr>
          <a:xfrm>
            <a:off x="4038602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279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2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63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1662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1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16520" lvl="0" indent="-263766" algn="l">
              <a:lnSpc>
                <a:spcPct val="90000"/>
              </a:lnSpc>
              <a:spcBef>
                <a:spcPts val="519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62"/>
            </a:lvl1pPr>
            <a:lvl2pPr marL="633039" lvl="1" indent="-250578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1454"/>
            </a:lvl2pPr>
            <a:lvl3pPr marL="949559" lvl="2" indent="-23739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46"/>
            </a:lvl3pPr>
            <a:lvl4pPr marL="1266078" lvl="3" indent="-224201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038"/>
            </a:lvl4pPr>
            <a:lvl5pPr marL="1582598" lvl="4" indent="-224201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038"/>
            </a:lvl5pPr>
            <a:lvl6pPr marL="1899117" lvl="5" indent="-224201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038"/>
            </a:lvl6pPr>
            <a:lvl7pPr marL="2215637" lvl="6" indent="-224201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038"/>
            </a:lvl7pPr>
            <a:lvl8pPr marL="2532156" lvl="7" indent="-224201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038"/>
            </a:lvl8pPr>
            <a:lvl9pPr marL="2848676" lvl="8" indent="-224201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038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16520" lvl="0" indent="-158260" algn="l">
              <a:lnSpc>
                <a:spcPct val="90000"/>
              </a:lnSpc>
              <a:spcBef>
                <a:spcPts val="519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31"/>
            </a:lvl1pPr>
            <a:lvl2pPr marL="633039" lvl="1" indent="-15826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727"/>
            </a:lvl2pPr>
            <a:lvl3pPr marL="949559" lvl="2" indent="-15826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23"/>
            </a:lvl3pPr>
            <a:lvl4pPr marL="1266078" lvl="3" indent="-15826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519"/>
            </a:lvl4pPr>
            <a:lvl5pPr marL="1582598" lvl="4" indent="-15826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519"/>
            </a:lvl5pPr>
            <a:lvl6pPr marL="1899117" lvl="5" indent="-15826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519"/>
            </a:lvl6pPr>
            <a:lvl7pPr marL="2215637" lvl="6" indent="-15826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519"/>
            </a:lvl7pPr>
            <a:lvl8pPr marL="2532156" lvl="7" indent="-15826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519"/>
            </a:lvl8pPr>
            <a:lvl9pPr marL="2848676" lvl="8" indent="-15826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519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2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892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1662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1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16520" lvl="0" indent="-158260" algn="l">
              <a:lnSpc>
                <a:spcPct val="90000"/>
              </a:lnSpc>
              <a:spcBef>
                <a:spcPts val="519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31"/>
            </a:lvl1pPr>
            <a:lvl2pPr marL="633039" lvl="1" indent="-15826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727"/>
            </a:lvl2pPr>
            <a:lvl3pPr marL="949559" lvl="2" indent="-15826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23"/>
            </a:lvl3pPr>
            <a:lvl4pPr marL="1266078" lvl="3" indent="-15826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519"/>
            </a:lvl4pPr>
            <a:lvl5pPr marL="1582598" lvl="4" indent="-15826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519"/>
            </a:lvl5pPr>
            <a:lvl6pPr marL="1899117" lvl="5" indent="-15826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519"/>
            </a:lvl6pPr>
            <a:lvl7pPr marL="2215637" lvl="6" indent="-15826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519"/>
            </a:lvl7pPr>
            <a:lvl8pPr marL="2532156" lvl="7" indent="-15826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519"/>
            </a:lvl8pPr>
            <a:lvl9pPr marL="2848676" lvl="8" indent="-15826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519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2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253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2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5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16520" lvl="0" indent="-237390" algn="l">
              <a:lnSpc>
                <a:spcPct val="90000"/>
              </a:lnSpc>
              <a:spcBef>
                <a:spcPts val="51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33039" lvl="1" indent="-23739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949559" lvl="2" indent="-23739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66078" lvl="3" indent="-23739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582598" lvl="4" indent="-23739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899117" lvl="5" indent="-23739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215637" lvl="6" indent="-23739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532156" lvl="7" indent="-23739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848676" lvl="8" indent="-237390" algn="l">
              <a:lnSpc>
                <a:spcPct val="9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2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573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2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  <a:defRPr sz="33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23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2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23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4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23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623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623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623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623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623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623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623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623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8368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6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1A50A4FF-A458-3D15-291B-7EFBE5A38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>
            <a:extLst>
              <a:ext uri="{FF2B5EF4-FFF2-40B4-BE49-F238E27FC236}">
                <a16:creationId xmlns:a16="http://schemas.microsoft.com/office/drawing/2014/main" id="{C1E66CEE-F89C-1397-EA5C-9962B344EACD}"/>
              </a:ext>
            </a:extLst>
          </p:cNvPr>
          <p:cNvSpPr/>
          <p:nvPr/>
        </p:nvSpPr>
        <p:spPr>
          <a:xfrm>
            <a:off x="3859637" y="264118"/>
            <a:ext cx="4636523" cy="6858000"/>
          </a:xfrm>
          <a:prstGeom prst="rect">
            <a:avLst/>
          </a:prstGeom>
          <a:solidFill>
            <a:srgbClr val="E5EDF0"/>
          </a:solidFill>
          <a:ln>
            <a:noFill/>
          </a:ln>
        </p:spPr>
        <p:txBody>
          <a:bodyPr spcFirstLastPara="1" wrap="square" lIns="63294" tIns="31638" rIns="63294" bIns="31638" anchor="ctr" anchorCtr="0">
            <a:noAutofit/>
          </a:bodyPr>
          <a:lstStyle/>
          <a:p>
            <a:pPr algn="ctr" defTabSz="633039">
              <a:buClr>
                <a:srgbClr val="000000"/>
              </a:buClr>
            </a:pPr>
            <a:endParaRPr sz="1246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">
            <a:extLst>
              <a:ext uri="{FF2B5EF4-FFF2-40B4-BE49-F238E27FC236}">
                <a16:creationId xmlns:a16="http://schemas.microsoft.com/office/drawing/2014/main" id="{4AF02394-D755-EA4F-C3BA-1C8D8F398AAE}"/>
              </a:ext>
            </a:extLst>
          </p:cNvPr>
          <p:cNvSpPr/>
          <p:nvPr/>
        </p:nvSpPr>
        <p:spPr>
          <a:xfrm>
            <a:off x="5767275" y="4211754"/>
            <a:ext cx="1355096" cy="557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294" tIns="31638" rIns="63294" bIns="31638" anchor="ctr" anchorCtr="0">
            <a:noAutofit/>
          </a:bodyPr>
          <a:lstStyle/>
          <a:p>
            <a:pPr algn="ctr" defTabSz="633039">
              <a:buClr>
                <a:srgbClr val="000000"/>
              </a:buClr>
            </a:pPr>
            <a:r>
              <a:rPr lang="en-US" sz="692" b="1" kern="0">
                <a:solidFill>
                  <a:srgbClr val="004960"/>
                </a:solidFill>
                <a:latin typeface="Nunito"/>
                <a:ea typeface="Nunito"/>
                <a:cs typeface="Nunito"/>
                <a:sym typeface="Nunito"/>
              </a:rPr>
              <a:t>Readiness Status Check</a:t>
            </a:r>
          </a:p>
          <a:p>
            <a:pPr algn="ctr" defTabSz="633039">
              <a:buClr>
                <a:srgbClr val="000000"/>
              </a:buClr>
            </a:pPr>
            <a:r>
              <a:rPr lang="en-US" sz="692" kern="0">
                <a:solidFill>
                  <a:srgbClr val="004960"/>
                </a:solidFill>
                <a:latin typeface="Nunito"/>
                <a:cs typeface="Arial"/>
                <a:sym typeface="Arial"/>
              </a:rPr>
              <a:t>A step which automatically calculates users’ readiness to submit for validation</a:t>
            </a:r>
            <a:endParaRPr sz="692" kern="0">
              <a:solidFill>
                <a:srgbClr val="004960"/>
              </a:solidFill>
              <a:latin typeface="Nunito"/>
              <a:cs typeface="Arial"/>
              <a:sym typeface="Arial"/>
            </a:endParaRPr>
          </a:p>
        </p:txBody>
      </p:sp>
      <p:sp>
        <p:nvSpPr>
          <p:cNvPr id="117" name="Google Shape;117;p1">
            <a:extLst>
              <a:ext uri="{FF2B5EF4-FFF2-40B4-BE49-F238E27FC236}">
                <a16:creationId xmlns:a16="http://schemas.microsoft.com/office/drawing/2014/main" id="{65241208-22BD-2A14-292D-5E4D9681F05B}"/>
              </a:ext>
            </a:extLst>
          </p:cNvPr>
          <p:cNvSpPr/>
          <p:nvPr/>
        </p:nvSpPr>
        <p:spPr>
          <a:xfrm>
            <a:off x="6537312" y="3330548"/>
            <a:ext cx="1001189" cy="16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294" tIns="31638" rIns="63294" bIns="31638" anchor="ctr" anchorCtr="0">
            <a:noAutofit/>
          </a:bodyPr>
          <a:lstStyle/>
          <a:p>
            <a:pPr algn="ctr" defTabSz="633039">
              <a:buClr>
                <a:srgbClr val="000000"/>
              </a:buClr>
            </a:pPr>
            <a:r>
              <a:rPr lang="en-US" sz="692" b="1" kern="0">
                <a:solidFill>
                  <a:srgbClr val="004960"/>
                </a:solidFill>
                <a:latin typeface="Nunito"/>
                <a:ea typeface="Nunito"/>
                <a:cs typeface="Nunito"/>
                <a:sym typeface="Nunito"/>
              </a:rPr>
              <a:t>Steps 1 &amp; 2 </a:t>
            </a:r>
            <a:endParaRPr sz="96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118;p1">
            <a:extLst>
              <a:ext uri="{FF2B5EF4-FFF2-40B4-BE49-F238E27FC236}">
                <a16:creationId xmlns:a16="http://schemas.microsoft.com/office/drawing/2014/main" id="{9A5A4031-875B-10C6-1E6B-CDAA1298FAB3}"/>
              </a:ext>
            </a:extLst>
          </p:cNvPr>
          <p:cNvSpPr/>
          <p:nvPr/>
        </p:nvSpPr>
        <p:spPr>
          <a:xfrm>
            <a:off x="7168658" y="4241898"/>
            <a:ext cx="1157778" cy="556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294" tIns="31638" rIns="63294" bIns="31638" anchor="t" anchorCtr="0">
            <a:noAutofit/>
          </a:bodyPr>
          <a:lstStyle/>
          <a:p>
            <a:pPr algn="ctr" defTabSz="633039">
              <a:buClr>
                <a:srgbClr val="000000"/>
              </a:buClr>
            </a:pPr>
            <a:r>
              <a:rPr lang="en-US" sz="692" b="1" kern="0">
                <a:solidFill>
                  <a:srgbClr val="004960"/>
                </a:solidFill>
                <a:latin typeface="Nunito"/>
                <a:ea typeface="Nunito"/>
                <a:cs typeface="Nunito"/>
                <a:sym typeface="Nunito"/>
              </a:rPr>
              <a:t>Prepare for Validation</a:t>
            </a:r>
          </a:p>
          <a:p>
            <a:pPr algn="ctr" defTabSz="633039">
              <a:buClr>
                <a:srgbClr val="000000"/>
              </a:buClr>
            </a:pPr>
            <a:r>
              <a:rPr lang="en-US" sz="692" kern="0">
                <a:solidFill>
                  <a:srgbClr val="004960"/>
                </a:solidFill>
                <a:latin typeface="Nunito"/>
                <a:cs typeface="Arial"/>
                <a:sym typeface="Nunito"/>
              </a:rPr>
              <a:t>A tab outlining next steps for users after confirming readiness for validation.</a:t>
            </a:r>
            <a:endParaRPr sz="96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0" name="Google Shape;120;p1">
            <a:extLst>
              <a:ext uri="{FF2B5EF4-FFF2-40B4-BE49-F238E27FC236}">
                <a16:creationId xmlns:a16="http://schemas.microsoft.com/office/drawing/2014/main" id="{7A683BC0-94D3-2170-B70A-A92204DF0004}"/>
              </a:ext>
            </a:extLst>
          </p:cNvPr>
          <p:cNvSpPr/>
          <p:nvPr/>
        </p:nvSpPr>
        <p:spPr>
          <a:xfrm>
            <a:off x="5785621" y="4735634"/>
            <a:ext cx="2578563" cy="2160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294" tIns="31638" rIns="63294" bIns="31638" anchor="ctr" anchorCtr="0">
            <a:noAutofit/>
          </a:bodyPr>
          <a:lstStyle/>
          <a:p>
            <a:pPr algn="just" defTabSz="633039">
              <a:buClr>
                <a:srgbClr val="000000"/>
              </a:buClr>
            </a:pPr>
            <a:r>
              <a:rPr lang="en-US" sz="762" kern="0">
                <a:solidFill>
                  <a:srgbClr val="004960"/>
                </a:solidFill>
                <a:latin typeface="Nunito"/>
                <a:ea typeface="Nunito"/>
                <a:cs typeface="Nunito"/>
                <a:sym typeface="Nunito"/>
              </a:rPr>
              <a:t>In this tool, SBTN methods have been distilled to identify a </a:t>
            </a:r>
            <a:r>
              <a:rPr lang="en-US" sz="762" b="1" kern="0">
                <a:solidFill>
                  <a:srgbClr val="004960"/>
                </a:solidFill>
                <a:latin typeface="Nunito"/>
                <a:ea typeface="Nunito"/>
                <a:cs typeface="Nunito"/>
                <a:sym typeface="Nunito"/>
              </a:rPr>
              <a:t>number of key requirements </a:t>
            </a:r>
            <a:r>
              <a:rPr lang="en-US" sz="762" kern="0">
                <a:solidFill>
                  <a:srgbClr val="004960"/>
                </a:solidFill>
                <a:latin typeface="Nunito"/>
                <a:ea typeface="Nunito"/>
                <a:cs typeface="Nunito"/>
                <a:sym typeface="Nunito"/>
              </a:rPr>
              <a:t>per sub-step, that companies will be expected to fulfill before submitting for validation. These requirements </a:t>
            </a:r>
            <a:r>
              <a:rPr lang="en-US" sz="762" b="1" kern="0">
                <a:solidFill>
                  <a:srgbClr val="004960"/>
                </a:solidFill>
                <a:latin typeface="Nunito"/>
                <a:ea typeface="Nunito"/>
                <a:cs typeface="Nunito"/>
                <a:sym typeface="Nunito"/>
              </a:rPr>
              <a:t>correspond to </a:t>
            </a:r>
            <a:r>
              <a:rPr lang="en-US" sz="762" kern="0">
                <a:solidFill>
                  <a:srgbClr val="004960"/>
                </a:solidFill>
                <a:latin typeface="Nunito"/>
                <a:ea typeface="Nunito"/>
                <a:cs typeface="Nunito"/>
                <a:sym typeface="Nunito"/>
              </a:rPr>
              <a:t>those included in the </a:t>
            </a:r>
            <a:r>
              <a:rPr lang="en-US" sz="762" b="1" kern="0">
                <a:solidFill>
                  <a:srgbClr val="004960"/>
                </a:solidFill>
                <a:latin typeface="Nunito"/>
                <a:ea typeface="Nunito"/>
                <a:cs typeface="Nunito"/>
                <a:sym typeface="Nunito"/>
              </a:rPr>
              <a:t>official SBTN submission form </a:t>
            </a:r>
            <a:r>
              <a:rPr lang="en-US" sz="762" kern="0">
                <a:solidFill>
                  <a:srgbClr val="004960"/>
                </a:solidFill>
                <a:latin typeface="Nunito"/>
                <a:ea typeface="Nunito"/>
                <a:cs typeface="Nunito"/>
                <a:sym typeface="Nunito"/>
              </a:rPr>
              <a:t>for Step: 1 Assess and Step 2: Interpret &amp; Prioritize, so readiness is easily assessed. </a:t>
            </a:r>
          </a:p>
          <a:p>
            <a:pPr algn="just" defTabSz="633039">
              <a:buClr>
                <a:srgbClr val="000000"/>
              </a:buClr>
            </a:pPr>
            <a:endParaRPr lang="en-US" sz="700" kern="0">
              <a:solidFill>
                <a:srgbClr val="004960"/>
              </a:solidFill>
              <a:latin typeface="Nunito"/>
              <a:ea typeface="Nunito"/>
              <a:cs typeface="Nunito"/>
              <a:sym typeface="Nunito"/>
            </a:endParaRPr>
          </a:p>
          <a:p>
            <a:pPr algn="just" defTabSz="633039">
              <a:buClr>
                <a:srgbClr val="000000"/>
              </a:buClr>
            </a:pPr>
            <a:r>
              <a:rPr lang="en-US" sz="762" kern="0">
                <a:solidFill>
                  <a:srgbClr val="004960"/>
                </a:solidFill>
                <a:latin typeface="Nunito"/>
                <a:ea typeface="Nunito"/>
                <a:cs typeface="Nunito"/>
                <a:sym typeface="Nunito"/>
              </a:rPr>
              <a:t>Companies are encouraged to use this tool for  coordination between corporate functions and departments as well as with external consultants supporting them with the SBTN target process. However, as </a:t>
            </a:r>
            <a:r>
              <a:rPr lang="en-US" sz="762" b="1" kern="0">
                <a:solidFill>
                  <a:srgbClr val="004960"/>
                </a:solidFill>
                <a:latin typeface="Nunito"/>
                <a:ea typeface="Nunito"/>
                <a:cs typeface="Nunito"/>
                <a:sym typeface="Nunito"/>
              </a:rPr>
              <a:t>this is a </a:t>
            </a:r>
            <a:r>
              <a:rPr lang="en-US" sz="762" b="1" u="sng" kern="0">
                <a:solidFill>
                  <a:srgbClr val="004960"/>
                </a:solidFill>
                <a:latin typeface="Nunito"/>
                <a:ea typeface="Nunito"/>
                <a:cs typeface="Nunito"/>
                <a:sym typeface="Nunito"/>
              </a:rPr>
              <a:t>self-evaluation</a:t>
            </a:r>
            <a:r>
              <a:rPr lang="en-US" sz="762" b="1" kern="0">
                <a:solidFill>
                  <a:srgbClr val="00496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762" kern="0">
                <a:solidFill>
                  <a:srgbClr val="004960"/>
                </a:solidFill>
                <a:latin typeface="Nunito"/>
                <a:ea typeface="Nunito"/>
                <a:cs typeface="Nunito"/>
                <a:sym typeface="Nunito"/>
              </a:rPr>
              <a:t>based on users’ assessment, indications of readiness in </a:t>
            </a:r>
            <a:r>
              <a:rPr lang="en-US" sz="762" b="1" kern="0">
                <a:solidFill>
                  <a:srgbClr val="004960"/>
                </a:solidFill>
                <a:latin typeface="Nunito"/>
                <a:ea typeface="Nunito"/>
                <a:cs typeface="Nunito"/>
                <a:sym typeface="Nunito"/>
              </a:rPr>
              <a:t>this tool  can not guarantee official validation</a:t>
            </a:r>
            <a:r>
              <a:rPr lang="en-US" sz="762" kern="0">
                <a:solidFill>
                  <a:srgbClr val="004960"/>
                </a:solidFill>
                <a:latin typeface="Nunito"/>
                <a:ea typeface="Nunito"/>
                <a:cs typeface="Nunito"/>
                <a:sym typeface="Nunito"/>
              </a:rPr>
              <a:t> and companies will still have to submit their data separately to validators via the official submission form. </a:t>
            </a:r>
          </a:p>
        </p:txBody>
      </p:sp>
      <p:sp>
        <p:nvSpPr>
          <p:cNvPr id="89" name="Google Shape;89;p1">
            <a:extLst>
              <a:ext uri="{FF2B5EF4-FFF2-40B4-BE49-F238E27FC236}">
                <a16:creationId xmlns:a16="http://schemas.microsoft.com/office/drawing/2014/main" id="{36DD3153-A220-7EC6-EB62-2A431B497051}"/>
              </a:ext>
            </a:extLst>
          </p:cNvPr>
          <p:cNvSpPr/>
          <p:nvPr/>
        </p:nvSpPr>
        <p:spPr>
          <a:xfrm>
            <a:off x="3722077" y="3397"/>
            <a:ext cx="85725" cy="6851127"/>
          </a:xfrm>
          <a:prstGeom prst="rect">
            <a:avLst/>
          </a:prstGeom>
          <a:solidFill>
            <a:srgbClr val="00536D"/>
          </a:solidFill>
          <a:ln w="19050" cap="flat" cmpd="sng">
            <a:solidFill>
              <a:srgbClr val="0053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3294" tIns="31638" rIns="63294" bIns="31638" anchor="ctr" anchorCtr="0">
            <a:noAutofit/>
          </a:bodyPr>
          <a:lstStyle/>
          <a:p>
            <a:pPr defTabSz="633039">
              <a:buClr>
                <a:srgbClr val="000000"/>
              </a:buClr>
            </a:pPr>
            <a:endParaRPr sz="1246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">
            <a:extLst>
              <a:ext uri="{FF2B5EF4-FFF2-40B4-BE49-F238E27FC236}">
                <a16:creationId xmlns:a16="http://schemas.microsoft.com/office/drawing/2014/main" id="{FEC83B6D-0CA7-4337-11E1-647E3AED6F7D}"/>
              </a:ext>
            </a:extLst>
          </p:cNvPr>
          <p:cNvSpPr/>
          <p:nvPr/>
        </p:nvSpPr>
        <p:spPr>
          <a:xfrm>
            <a:off x="8382772" y="1558"/>
            <a:ext cx="85725" cy="6851127"/>
          </a:xfrm>
          <a:prstGeom prst="rect">
            <a:avLst/>
          </a:prstGeom>
          <a:solidFill>
            <a:srgbClr val="00536D"/>
          </a:solidFill>
          <a:ln w="19050" cap="flat" cmpd="sng">
            <a:solidFill>
              <a:srgbClr val="0053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3294" tIns="31638" rIns="63294" bIns="31638" anchor="ctr" anchorCtr="0">
            <a:noAutofit/>
          </a:bodyPr>
          <a:lstStyle/>
          <a:p>
            <a:pPr defTabSz="633039">
              <a:buClr>
                <a:srgbClr val="000000"/>
              </a:buClr>
            </a:pPr>
            <a:endParaRPr sz="1246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">
            <a:extLst>
              <a:ext uri="{FF2B5EF4-FFF2-40B4-BE49-F238E27FC236}">
                <a16:creationId xmlns:a16="http://schemas.microsoft.com/office/drawing/2014/main" id="{556635B8-B412-7288-0044-B86670DF9D1B}"/>
              </a:ext>
            </a:extLst>
          </p:cNvPr>
          <p:cNvSpPr txBox="1"/>
          <p:nvPr/>
        </p:nvSpPr>
        <p:spPr>
          <a:xfrm>
            <a:off x="5808062" y="2872060"/>
            <a:ext cx="2478471" cy="25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294" tIns="31638" rIns="63294" bIns="31638" anchor="t" anchorCtr="0">
            <a:spAutoFit/>
          </a:bodyPr>
          <a:lstStyle/>
          <a:p>
            <a:pPr algn="ctr" defTabSz="633039">
              <a:buClr>
                <a:srgbClr val="000000"/>
              </a:buClr>
            </a:pPr>
            <a:r>
              <a:rPr lang="en-US" sz="1246" b="1" kern="0">
                <a:solidFill>
                  <a:srgbClr val="004960"/>
                </a:solidFill>
                <a:latin typeface="Raleway"/>
                <a:cs typeface="Arial"/>
                <a:sym typeface="Raleway"/>
              </a:rPr>
              <a:t>Key attributes</a:t>
            </a:r>
            <a:endParaRPr sz="96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EA63558-3017-27E3-274C-632D8728D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326" y="3900799"/>
            <a:ext cx="308898" cy="3103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5C911D-F3C7-EE6B-112A-C13F8FD83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2377" y="3909536"/>
            <a:ext cx="310341" cy="3103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F95A51-73C5-435B-393D-7859EE25D0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8962" y="3196778"/>
            <a:ext cx="2276670" cy="105541"/>
          </a:xfrm>
          <a:prstGeom prst="rect">
            <a:avLst/>
          </a:prstGeom>
        </p:spPr>
      </p:pic>
      <p:sp>
        <p:nvSpPr>
          <p:cNvPr id="20" name="Google Shape;118;p1">
            <a:extLst>
              <a:ext uri="{FF2B5EF4-FFF2-40B4-BE49-F238E27FC236}">
                <a16:creationId xmlns:a16="http://schemas.microsoft.com/office/drawing/2014/main" id="{073F07F7-D812-BF56-7F9A-145AC17DD506}"/>
              </a:ext>
            </a:extLst>
          </p:cNvPr>
          <p:cNvSpPr/>
          <p:nvPr/>
        </p:nvSpPr>
        <p:spPr>
          <a:xfrm>
            <a:off x="5770821" y="3448411"/>
            <a:ext cx="2555615" cy="489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294" tIns="31638" rIns="63294" bIns="31638" anchor="t" anchorCtr="0">
            <a:noAutofit/>
          </a:bodyPr>
          <a:lstStyle/>
          <a:p>
            <a:pPr algn="ctr" defTabSz="633039">
              <a:buClr>
                <a:srgbClr val="000000"/>
              </a:buClr>
            </a:pPr>
            <a:r>
              <a:rPr lang="en-US" sz="692" kern="0">
                <a:solidFill>
                  <a:srgbClr val="004960"/>
                </a:solidFill>
                <a:latin typeface="Nunito"/>
                <a:cs typeface="Arial"/>
                <a:sym typeface="Nunito"/>
              </a:rPr>
              <a:t>A tab for each sub-step with self-assessment questions per requirement, including interpretation guidance and validation criteria which companies can follow to tailor their responses. </a:t>
            </a:r>
            <a:endParaRPr sz="96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393C75-3285-6CC8-3A4E-0D665A1B32A6}"/>
              </a:ext>
            </a:extLst>
          </p:cNvPr>
          <p:cNvSpPr/>
          <p:nvPr/>
        </p:nvSpPr>
        <p:spPr>
          <a:xfrm>
            <a:off x="3744166" y="-60411"/>
            <a:ext cx="4740302" cy="2885524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AD0C87D-9DF4-E3BF-33E7-B3ECC53BF1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3399" y="137703"/>
            <a:ext cx="2275906" cy="432682"/>
          </a:xfrm>
          <a:prstGeom prst="rect">
            <a:avLst/>
          </a:prstGeom>
        </p:spPr>
      </p:pic>
      <p:pic>
        <p:nvPicPr>
          <p:cNvPr id="17" name="Picture 16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67B43042-8A84-8DA5-D181-D6B7EA6AC3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1376" y="137703"/>
            <a:ext cx="1028851" cy="406425"/>
          </a:xfrm>
          <a:prstGeom prst="rect">
            <a:avLst/>
          </a:prstGeom>
        </p:spPr>
      </p:pic>
      <p:pic>
        <p:nvPicPr>
          <p:cNvPr id="21" name="Picture 20" descr="A green hill with trees and clouds&#10;&#10;Description automatically generated">
            <a:extLst>
              <a:ext uri="{FF2B5EF4-FFF2-40B4-BE49-F238E27FC236}">
                <a16:creationId xmlns:a16="http://schemas.microsoft.com/office/drawing/2014/main" id="{03CD7755-5F1A-0528-7FCC-F0F3025DB3A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85000"/>
          </a:blip>
          <a:stretch>
            <a:fillRect/>
          </a:stretch>
        </p:blipFill>
        <p:spPr>
          <a:xfrm>
            <a:off x="3819494" y="664146"/>
            <a:ext cx="4561933" cy="2150489"/>
          </a:xfrm>
          <a:prstGeom prst="rect">
            <a:avLst/>
          </a:prstGeom>
        </p:spPr>
      </p:pic>
      <p:sp>
        <p:nvSpPr>
          <p:cNvPr id="108" name="Google Shape;108;p1">
            <a:extLst>
              <a:ext uri="{FF2B5EF4-FFF2-40B4-BE49-F238E27FC236}">
                <a16:creationId xmlns:a16="http://schemas.microsoft.com/office/drawing/2014/main" id="{8C535D51-756F-F0EB-45B6-C04D60CA9CB5}"/>
              </a:ext>
            </a:extLst>
          </p:cNvPr>
          <p:cNvSpPr txBox="1"/>
          <p:nvPr/>
        </p:nvSpPr>
        <p:spPr>
          <a:xfrm>
            <a:off x="3922987" y="958394"/>
            <a:ext cx="4049543" cy="10866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3294" tIns="31638" rIns="63294" bIns="31638" anchor="t" anchorCtr="0">
            <a:spAutoFit/>
          </a:bodyPr>
          <a:lstStyle/>
          <a:p>
            <a:pPr defTabSz="633039">
              <a:buClr>
                <a:srgbClr val="000000"/>
              </a:buClr>
            </a:pPr>
            <a:r>
              <a:rPr lang="en-US" sz="3323" b="1" kern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Self-Assessment Tool for Steps 1&amp;2</a:t>
            </a:r>
            <a:endParaRPr sz="96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1" name="Google Shape;121;p1">
            <a:extLst>
              <a:ext uri="{FF2B5EF4-FFF2-40B4-BE49-F238E27FC236}">
                <a16:creationId xmlns:a16="http://schemas.microsoft.com/office/drawing/2014/main" id="{681A6166-1A2B-C425-C2C1-24811ABF6BE1}"/>
              </a:ext>
            </a:extLst>
          </p:cNvPr>
          <p:cNvSpPr txBox="1"/>
          <p:nvPr/>
        </p:nvSpPr>
        <p:spPr>
          <a:xfrm>
            <a:off x="3987537" y="2174246"/>
            <a:ext cx="2237262" cy="159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294" tIns="31638" rIns="63294" bIns="31638" anchor="t" anchorCtr="0">
            <a:spAutoFit/>
          </a:bodyPr>
          <a:lstStyle/>
          <a:p>
            <a:pPr defTabSz="633039">
              <a:buClr>
                <a:srgbClr val="000000"/>
              </a:buClr>
            </a:pPr>
            <a:r>
              <a:rPr lang="en-US" sz="623" b="1" kern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For the SBTN Target Setting Methodology</a:t>
            </a:r>
            <a:endParaRPr sz="969" b="1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5" name="Google Shape;95;p1">
            <a:extLst>
              <a:ext uri="{FF2B5EF4-FFF2-40B4-BE49-F238E27FC236}">
                <a16:creationId xmlns:a16="http://schemas.microsoft.com/office/drawing/2014/main" id="{3F56E154-60C5-D59F-2793-E060E8096DD9}"/>
              </a:ext>
            </a:extLst>
          </p:cNvPr>
          <p:cNvGrpSpPr/>
          <p:nvPr/>
        </p:nvGrpSpPr>
        <p:grpSpPr>
          <a:xfrm>
            <a:off x="3863532" y="2463144"/>
            <a:ext cx="1954431" cy="4394856"/>
            <a:chOff x="292005" y="2585752"/>
            <a:chExt cx="2823067" cy="6348126"/>
          </a:xfrm>
        </p:grpSpPr>
        <p:sp>
          <p:nvSpPr>
            <p:cNvPr id="96" name="Google Shape;96;p1">
              <a:extLst>
                <a:ext uri="{FF2B5EF4-FFF2-40B4-BE49-F238E27FC236}">
                  <a16:creationId xmlns:a16="http://schemas.microsoft.com/office/drawing/2014/main" id="{AE9B5BD7-26B9-A89A-C435-24B0392EF340}"/>
                </a:ext>
              </a:extLst>
            </p:cNvPr>
            <p:cNvSpPr/>
            <p:nvPr/>
          </p:nvSpPr>
          <p:spPr>
            <a:xfrm>
              <a:off x="450936" y="2782867"/>
              <a:ext cx="2505205" cy="6151011"/>
            </a:xfrm>
            <a:prstGeom prst="rect">
              <a:avLst/>
            </a:prstGeom>
            <a:solidFill>
              <a:srgbClr val="00536D"/>
            </a:solidFill>
            <a:ln w="19050" cap="flat" cmpd="sng">
              <a:solidFill>
                <a:srgbClr val="0049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3294" tIns="31638" rIns="63294" bIns="31638" anchor="ctr" anchorCtr="0">
              <a:noAutofit/>
            </a:bodyPr>
            <a:lstStyle/>
            <a:p>
              <a:pPr algn="ctr" defTabSz="633039">
                <a:buClr>
                  <a:srgbClr val="000000"/>
                </a:buClr>
              </a:pPr>
              <a:endParaRPr sz="1246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1">
              <a:extLst>
                <a:ext uri="{FF2B5EF4-FFF2-40B4-BE49-F238E27FC236}">
                  <a16:creationId xmlns:a16="http://schemas.microsoft.com/office/drawing/2014/main" id="{99F414B0-13E2-908C-5995-0082E5FAF30F}"/>
                </a:ext>
              </a:extLst>
            </p:cNvPr>
            <p:cNvSpPr/>
            <p:nvPr/>
          </p:nvSpPr>
          <p:spPr>
            <a:xfrm>
              <a:off x="1189971" y="2585752"/>
              <a:ext cx="1027135" cy="513567"/>
            </a:xfrm>
            <a:prstGeom prst="ellipse">
              <a:avLst/>
            </a:prstGeom>
            <a:solidFill>
              <a:srgbClr val="00536D"/>
            </a:solidFill>
            <a:ln>
              <a:noFill/>
            </a:ln>
          </p:spPr>
          <p:txBody>
            <a:bodyPr spcFirstLastPara="1" wrap="square" lIns="63294" tIns="31638" rIns="63294" bIns="31638" anchor="ctr" anchorCtr="0">
              <a:noAutofit/>
            </a:bodyPr>
            <a:lstStyle/>
            <a:p>
              <a:pPr algn="ctr" defTabSz="633039">
                <a:buClr>
                  <a:srgbClr val="000000"/>
                </a:buClr>
              </a:pPr>
              <a:endParaRPr sz="1246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">
              <a:extLst>
                <a:ext uri="{FF2B5EF4-FFF2-40B4-BE49-F238E27FC236}">
                  <a16:creationId xmlns:a16="http://schemas.microsoft.com/office/drawing/2014/main" id="{CCF46A63-C095-49BA-54E2-AEC2A9595A54}"/>
                </a:ext>
              </a:extLst>
            </p:cNvPr>
            <p:cNvSpPr/>
            <p:nvPr/>
          </p:nvSpPr>
          <p:spPr>
            <a:xfrm flipH="1">
              <a:off x="292005" y="2782867"/>
              <a:ext cx="151951" cy="325674"/>
            </a:xfrm>
            <a:prstGeom prst="rtTriangle">
              <a:avLst/>
            </a:prstGeom>
            <a:solidFill>
              <a:srgbClr val="004960"/>
            </a:solidFill>
            <a:ln>
              <a:noFill/>
            </a:ln>
          </p:spPr>
          <p:txBody>
            <a:bodyPr spcFirstLastPara="1" wrap="square" lIns="63294" tIns="31638" rIns="63294" bIns="31638" anchor="ctr" anchorCtr="0">
              <a:noAutofit/>
            </a:bodyPr>
            <a:lstStyle/>
            <a:p>
              <a:pPr algn="ctr" defTabSz="633039">
                <a:buClr>
                  <a:srgbClr val="000000"/>
                </a:buClr>
              </a:pPr>
              <a:endParaRPr sz="1246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">
              <a:extLst>
                <a:ext uri="{FF2B5EF4-FFF2-40B4-BE49-F238E27FC236}">
                  <a16:creationId xmlns:a16="http://schemas.microsoft.com/office/drawing/2014/main" id="{D51B5C9F-EDF0-10D0-D6B6-20B0F5799359}"/>
                </a:ext>
              </a:extLst>
            </p:cNvPr>
            <p:cNvSpPr/>
            <p:nvPr/>
          </p:nvSpPr>
          <p:spPr>
            <a:xfrm>
              <a:off x="2963121" y="2782867"/>
              <a:ext cx="151951" cy="325674"/>
            </a:xfrm>
            <a:prstGeom prst="rtTriangle">
              <a:avLst/>
            </a:prstGeom>
            <a:solidFill>
              <a:srgbClr val="004960"/>
            </a:solidFill>
            <a:ln>
              <a:noFill/>
            </a:ln>
          </p:spPr>
          <p:txBody>
            <a:bodyPr spcFirstLastPara="1" wrap="square" lIns="63294" tIns="31638" rIns="63294" bIns="31638" anchor="ctr" anchorCtr="0">
              <a:noAutofit/>
            </a:bodyPr>
            <a:lstStyle/>
            <a:p>
              <a:pPr algn="ctr" defTabSz="633039">
                <a:buClr>
                  <a:srgbClr val="000000"/>
                </a:buClr>
              </a:pPr>
              <a:endParaRPr sz="1246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1" name="Google Shape;101;p1">
            <a:extLst>
              <a:ext uri="{FF2B5EF4-FFF2-40B4-BE49-F238E27FC236}">
                <a16:creationId xmlns:a16="http://schemas.microsoft.com/office/drawing/2014/main" id="{935F2C08-C8A2-21FD-843F-7344707237C2}"/>
              </a:ext>
            </a:extLst>
          </p:cNvPr>
          <p:cNvSpPr txBox="1"/>
          <p:nvPr/>
        </p:nvSpPr>
        <p:spPr>
          <a:xfrm>
            <a:off x="4145224" y="4282802"/>
            <a:ext cx="1375546" cy="25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294" tIns="31638" rIns="63294" bIns="31638" anchor="t" anchorCtr="0">
            <a:spAutoFit/>
          </a:bodyPr>
          <a:lstStyle/>
          <a:p>
            <a:pPr algn="ctr" defTabSz="633039">
              <a:buClr>
                <a:srgbClr val="000000"/>
              </a:buClr>
            </a:pPr>
            <a:r>
              <a:rPr lang="en-US" sz="1246" b="1" kern="0">
                <a:solidFill>
                  <a:srgbClr val="FFAB40"/>
                </a:solidFill>
                <a:latin typeface="Raleway"/>
                <a:ea typeface="Raleway"/>
                <a:cs typeface="Raleway"/>
                <a:sym typeface="Raleway"/>
              </a:rPr>
              <a:t>Who Is It For?</a:t>
            </a:r>
            <a:endParaRPr sz="96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1">
            <a:extLst>
              <a:ext uri="{FF2B5EF4-FFF2-40B4-BE49-F238E27FC236}">
                <a16:creationId xmlns:a16="http://schemas.microsoft.com/office/drawing/2014/main" id="{0FB698E3-AB4B-4369-3FF2-1F1F3F994502}"/>
              </a:ext>
            </a:extLst>
          </p:cNvPr>
          <p:cNvSpPr txBox="1"/>
          <p:nvPr/>
        </p:nvSpPr>
        <p:spPr>
          <a:xfrm>
            <a:off x="3922988" y="4517635"/>
            <a:ext cx="1787951" cy="83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294" tIns="31638" rIns="63294" bIns="31638" anchor="t" anchorCtr="0">
            <a:spAutoFit/>
          </a:bodyPr>
          <a:lstStyle/>
          <a:p>
            <a:pPr algn="ctr" defTabSz="633039">
              <a:buClr>
                <a:srgbClr val="000000"/>
              </a:buClr>
            </a:pPr>
            <a:r>
              <a:rPr lang="en-US" sz="831" kern="0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For companies and </a:t>
            </a:r>
            <a:r>
              <a:rPr lang="en-US" sz="831" kern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supportive organizations looking </a:t>
            </a:r>
            <a:r>
              <a:rPr lang="en-US" sz="831" kern="0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to assess their level of readiness against Steps 1 &amp; 2, as well as to check what they need to do before moving onto Step 3.</a:t>
            </a:r>
            <a:endParaRPr lang="en-US" sz="969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B76299C-70B3-0717-14EA-3BC62AC39C2E}"/>
              </a:ext>
            </a:extLst>
          </p:cNvPr>
          <p:cNvGrpSpPr/>
          <p:nvPr/>
        </p:nvGrpSpPr>
        <p:grpSpPr>
          <a:xfrm>
            <a:off x="3965242" y="5282770"/>
            <a:ext cx="1739205" cy="1383611"/>
            <a:chOff x="316379" y="7138074"/>
            <a:chExt cx="2512185" cy="1998548"/>
          </a:xfrm>
        </p:grpSpPr>
        <p:sp>
          <p:nvSpPr>
            <p:cNvPr id="105" name="Google Shape;105;p1">
              <a:extLst>
                <a:ext uri="{FF2B5EF4-FFF2-40B4-BE49-F238E27FC236}">
                  <a16:creationId xmlns:a16="http://schemas.microsoft.com/office/drawing/2014/main" id="{28E897ED-74FE-623E-0ACE-97E63BC5C012}"/>
                </a:ext>
              </a:extLst>
            </p:cNvPr>
            <p:cNvSpPr txBox="1"/>
            <p:nvPr/>
          </p:nvSpPr>
          <p:spPr>
            <a:xfrm>
              <a:off x="579021" y="7138074"/>
              <a:ext cx="1986900" cy="3692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294" tIns="31638" rIns="63294" bIns="31638" anchor="t" anchorCtr="0">
              <a:spAutoFit/>
            </a:bodyPr>
            <a:lstStyle/>
            <a:p>
              <a:pPr algn="ctr" defTabSz="633039">
                <a:buClr>
                  <a:srgbClr val="000000"/>
                </a:buClr>
              </a:pPr>
              <a:r>
                <a:rPr lang="en-US" sz="1246" b="1" kern="0">
                  <a:solidFill>
                    <a:srgbClr val="FFAB40"/>
                  </a:solidFill>
                  <a:latin typeface="Raleway"/>
                  <a:ea typeface="Raleway"/>
                  <a:cs typeface="Raleway"/>
                  <a:sym typeface="Raleway"/>
                </a:rPr>
                <a:t>Kick-off</a:t>
              </a:r>
              <a:endParaRPr sz="96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">
              <a:extLst>
                <a:ext uri="{FF2B5EF4-FFF2-40B4-BE49-F238E27FC236}">
                  <a16:creationId xmlns:a16="http://schemas.microsoft.com/office/drawing/2014/main" id="{D04555C2-E38E-1958-FD7A-F15075CBBC42}"/>
                </a:ext>
              </a:extLst>
            </p:cNvPr>
            <p:cNvSpPr txBox="1"/>
            <p:nvPr/>
          </p:nvSpPr>
          <p:spPr>
            <a:xfrm>
              <a:off x="316379" y="7566890"/>
              <a:ext cx="2512185" cy="15697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294" tIns="31638" rIns="63294" bIns="31638" anchor="t" anchorCtr="0">
              <a:spAutoFit/>
            </a:bodyPr>
            <a:lstStyle/>
            <a:p>
              <a:pPr algn="ctr" defTabSz="633039">
                <a:buClr>
                  <a:srgbClr val="000000"/>
                </a:buClr>
              </a:pPr>
              <a:r>
                <a:rPr lang="en-US" sz="800" kern="0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This is an excel-based tool, fully accessible and readily downloadable within </a:t>
              </a:r>
              <a:r>
                <a:rPr lang="en-US" sz="800" kern="0">
                  <a:solidFill>
                    <a:srgbClr val="FFFFFF"/>
                  </a:solidFill>
                  <a:highlight>
                    <a:srgbClr val="FF00FF"/>
                  </a:highlight>
                  <a:latin typeface="Nunito"/>
                  <a:ea typeface="Nunito"/>
                  <a:cs typeface="Nunito"/>
                  <a:sym typeface="Nunito"/>
                </a:rPr>
                <a:t>SBTN’s Portal</a:t>
              </a:r>
              <a:r>
                <a:rPr lang="en-US" sz="800" kern="0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. It will </a:t>
              </a:r>
              <a:endParaRPr lang="en-US" sz="831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  <a:p>
              <a:pPr algn="ctr" defTabSz="633039">
                <a:buClr>
                  <a:srgbClr val="000000"/>
                </a:buClr>
              </a:pPr>
              <a:r>
                <a:rPr lang="en-US" sz="831" kern="0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officially launch by the end of Q1 2024. Updates to the tool will be announced in alignment with the latest SBTN developments. </a:t>
              </a:r>
              <a:endParaRPr lang="en-US" sz="96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1">
            <a:extLst>
              <a:ext uri="{FF2B5EF4-FFF2-40B4-BE49-F238E27FC236}">
                <a16:creationId xmlns:a16="http://schemas.microsoft.com/office/drawing/2014/main" id="{E48907F2-C338-C01F-6CE6-C5F41FC24764}"/>
              </a:ext>
            </a:extLst>
          </p:cNvPr>
          <p:cNvSpPr txBox="1"/>
          <p:nvPr/>
        </p:nvSpPr>
        <p:spPr>
          <a:xfrm>
            <a:off x="3922988" y="2891626"/>
            <a:ext cx="1800046" cy="1342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294" tIns="31638" rIns="63294" bIns="31638" anchor="t" anchorCtr="0">
            <a:spAutoFit/>
          </a:bodyPr>
          <a:lstStyle/>
          <a:p>
            <a:pPr algn="ctr" defTabSz="633039">
              <a:buClr>
                <a:srgbClr val="000000"/>
              </a:buClr>
            </a:pPr>
            <a:r>
              <a:rPr lang="en-US" sz="831" kern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Co-developed by SBTN and BSR, your company can use this helpful tool to assess its readiness level and prepare your final submission form to SBTN on Steps 1 &amp; 2.</a:t>
            </a:r>
          </a:p>
          <a:p>
            <a:pPr algn="ctr" defTabSz="633039">
              <a:buClr>
                <a:srgbClr val="000000"/>
              </a:buClr>
            </a:pPr>
            <a:endParaRPr lang="en-US" sz="831" kern="0">
              <a:solidFill>
                <a:srgbClr val="FFFFFF"/>
              </a:solidFill>
              <a:latin typeface="Nunito"/>
              <a:cs typeface="Arial"/>
              <a:sym typeface="Nunito"/>
            </a:endParaRPr>
          </a:p>
          <a:p>
            <a:pPr algn="ctr" defTabSz="633039">
              <a:buClr>
                <a:srgbClr val="000000"/>
              </a:buClr>
            </a:pPr>
            <a:r>
              <a:rPr lang="en-US" sz="831" kern="0">
                <a:solidFill>
                  <a:srgbClr val="FFFFFF"/>
                </a:solidFill>
                <a:latin typeface="Nunito"/>
                <a:cs typeface="Arial"/>
                <a:sym typeface="Nunito"/>
              </a:rPr>
              <a:t>The tool is also helpful for internal coordination between corporate teams, business functions and external consultants.</a:t>
            </a:r>
            <a:endParaRPr sz="96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1">
            <a:extLst>
              <a:ext uri="{FF2B5EF4-FFF2-40B4-BE49-F238E27FC236}">
                <a16:creationId xmlns:a16="http://schemas.microsoft.com/office/drawing/2014/main" id="{2272C5F1-E074-2C97-2303-41B691A06C39}"/>
              </a:ext>
            </a:extLst>
          </p:cNvPr>
          <p:cNvSpPr txBox="1"/>
          <p:nvPr/>
        </p:nvSpPr>
        <p:spPr>
          <a:xfrm>
            <a:off x="4165611" y="2632505"/>
            <a:ext cx="1375619" cy="25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294" tIns="31638" rIns="63294" bIns="31638" anchor="t" anchorCtr="0">
            <a:spAutoFit/>
          </a:bodyPr>
          <a:lstStyle/>
          <a:p>
            <a:pPr algn="ctr" defTabSz="633039">
              <a:buClr>
                <a:srgbClr val="000000"/>
              </a:buClr>
            </a:pPr>
            <a:r>
              <a:rPr lang="en-US" sz="1246" b="1" kern="0">
                <a:solidFill>
                  <a:srgbClr val="FFAB40"/>
                </a:solidFill>
                <a:latin typeface="Raleway"/>
                <a:cs typeface="Arial"/>
                <a:sym typeface="Raleway"/>
              </a:rPr>
              <a:t>Why This Tool?</a:t>
            </a:r>
            <a:endParaRPr sz="96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3329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CF14E87285594FB5BBEB5E0B8D80C4" ma:contentTypeVersion="11" ma:contentTypeDescription="Create a new document." ma:contentTypeScope="" ma:versionID="22fe308652a55f8a9ed05ef8c36f1704">
  <xsd:schema xmlns:xsd="http://www.w3.org/2001/XMLSchema" xmlns:xs="http://www.w3.org/2001/XMLSchema" xmlns:p="http://schemas.microsoft.com/office/2006/metadata/properties" xmlns:ns2="1c6454a8-86f6-41e5-a4dd-e21b13b2f3dd" xmlns:ns3="624095ac-59b4-4c0d-bd8d-b8b81c1d70e8" targetNamespace="http://schemas.microsoft.com/office/2006/metadata/properties" ma:root="true" ma:fieldsID="ec7243345ba5cd612385b5e9ef408958" ns2:_="" ns3:_="">
    <xsd:import namespace="1c6454a8-86f6-41e5-a4dd-e21b13b2f3dd"/>
    <xsd:import namespace="624095ac-59b4-4c0d-bd8d-b8b81c1d70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6454a8-86f6-41e5-a4dd-e21b13b2f3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055aee3-f455-40f7-af17-8fa0571d99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4095ac-59b4-4c0d-bd8d-b8b81c1d70e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5748515-AFA3-4809-A471-A04E9A53B0E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F42E4B8-0E4F-4050-8AFA-C30932E567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6454a8-86f6-41e5-a4dd-e21b13b2f3dd"/>
    <ds:schemaRef ds:uri="624095ac-59b4-4c0d-bd8d-b8b81c1d70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341</Words>
  <Application>Microsoft Office PowerPoint</Application>
  <PresentationFormat>Grand écran</PresentationFormat>
  <Paragraphs>21</Paragraphs>
  <Slides>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7" baseType="lpstr">
      <vt:lpstr>Arial</vt:lpstr>
      <vt:lpstr>Calibri</vt:lpstr>
      <vt:lpstr>Nunito</vt:lpstr>
      <vt:lpstr>Play</vt:lpstr>
      <vt:lpstr>Raleway</vt:lpstr>
      <vt:lpstr>1_Office Theme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Stearns</dc:creator>
  <cp:lastModifiedBy>Juliette Pugliesi</cp:lastModifiedBy>
  <cp:revision>1</cp:revision>
  <dcterms:created xsi:type="dcterms:W3CDTF">2024-01-24T17:12:12Z</dcterms:created>
  <dcterms:modified xsi:type="dcterms:W3CDTF">2024-02-27T15:38:16Z</dcterms:modified>
</cp:coreProperties>
</file>